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___ makes money is a free, optional capstone project for high school personal finance, economics and business classes. Each student studies one real company from a list of 20 and explains how it earns money, citing its Form 10-K.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students. Over two or three periods, each of you will explain how one real company makes money, using its own yearly report. Take three answers. Point out that "selling things" is only part of the story: who pays, and where the money goes, matter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modeled on the five points at the top of every Cityfort stock page. Every project answers all five.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parts 1 and 2 of the worked example. Show that every number has its year and source.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Home Depot's FY2025 (February 2025 to January 2026) Form 10-K, filed Mar 18, 2026.
Lines are rounded to 10 cents. Source: Home Depot Form 10-K for fiscal 2025, as shown on cityfort.co/stocks/home-depot, checked Nov 1,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most two students per company. Choosing a company to study is a research choice. Students tell you their pick before they start.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Neutrality row of the rubric scores this. Each slip moves the score down one level.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Page numbers are the ones printed at the bottom of each 10-K page on sec.gov.</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Sample rewrites are in the answer key. Accept any answer that swaps opinion or guessing for a cited fact.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10-K is the yearly report US public companies file with the SEC. Risk factors are the company's own list, not predictions.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students which formats you allow. Videos and posters still need a sources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Partners use the rubric for the peer check. Each partner writes one question the draft didn't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Optional Day 3. Close with the discussion questions and the exit ticket.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student page has the instructions and receipts, never the answers.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F_TITLE">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640080" y="1463040"/>
            <a:ext cx="10881360" cy="1463040"/>
          </a:xfrm>
          <a:prstGeom prst="rect">
            <a:avLst/>
          </a:prstGeom>
          <a:noFill/>
          <a:ln/>
        </p:spPr>
        <p:txBody>
          <a:bodyPr wrap="square" rtlCol="0"/>
          <a:lstStyle>
            <a:lvl1pPr indent="0" marL="0">
              <a:buNone/>
              <a:defRPr lang="en-US" dirty="0"/>
            </a:lvl1pPr>
          </a:lstStyle>
          <a:p>
            <a:pPr indent="0" marL="0">
              <a:buNone/>
            </a:pP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F">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914400"/>
          </a:xfrm>
          <a:prstGeom prst="rect">
            <a:avLst/>
          </a:prstGeom>
          <a:noFill/>
          <a:ln/>
        </p:spPr>
        <p:txBody>
          <a:bodyPr wrap="square" rtlCol="0"/>
          <a:lstStyle>
            <a:lvl1pPr indent="0" marL="0">
              <a:buNone/>
              <a:defRPr lang="en-US" dirty="0"/>
            </a:lvl1pPr>
          </a:lstStyle>
          <a:p>
            <a:pPr indent="0" marL="0">
              <a:buNone/>
            </a:pP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title" hasCustomPrompt="1"/>
          </p:nvPr>
        </p:nvSpPr>
        <p:spPr>
          <a:xfrm>
            <a:off x="640080" y="1463040"/>
            <a:ext cx="10881360" cy="1463040"/>
          </a:xfrm>
          <a:prstGeom prst="rect">
            <a:avLst/>
          </a:prstGeom>
          <a:noFill/>
          <a:ln/>
        </p:spPr>
        <p:txBody>
          <a:bodyPr wrap="square" rtlCol="0"/>
          <a:lstStyle/>
          <a:p>
            <a:pPr indent="0" marL="0">
              <a:buNone/>
            </a:pPr>
            <a:r>
              <a:rPr lang="en-US" sz="4400" b="1" dirty="0">
                <a:solidFill>
                  <a:srgbClr val="0B110A"/>
                </a:solidFill>
                <a:latin typeface="Arial" pitchFamily="34" charset="0"/>
                <a:ea typeface="Arial" pitchFamily="34" charset="-122"/>
                <a:cs typeface="Arial" pitchFamily="34" charset="-120"/>
              </a:rPr>
              <a:t>How ___ makes money</a:t>
            </a:r>
            <a:endParaRPr lang="en-US" sz="4400" dirty="0"/>
          </a:p>
        </p:txBody>
      </p:sp>
      <p:sp>
        <p:nvSpPr>
          <p:cNvPr id="3" name="Text 1"/>
          <p:cNvSpPr/>
          <p:nvPr/>
        </p:nvSpPr>
        <p:spPr>
          <a:xfrm>
            <a:off x="640080" y="3017520"/>
            <a:ext cx="10881360" cy="731520"/>
          </a:xfrm>
          <a:prstGeom prst="rect">
            <a:avLst/>
          </a:prstGeom>
          <a:noFill/>
          <a:ln/>
        </p:spPr>
        <p:txBody>
          <a:bodyPr wrap="square" rtlCol="0" anchor="ctr"/>
          <a:lstStyle/>
          <a:p>
            <a:pPr indent="0" marL="0">
              <a:buNone/>
            </a:pPr>
            <a:r>
              <a:rPr lang="en-US" sz="2600" dirty="0">
                <a:solidFill>
                  <a:srgbClr val="45503F"/>
                </a:solidFill>
                <a:latin typeface="Arial" pitchFamily="34" charset="0"/>
                <a:ea typeface="Arial" pitchFamily="34" charset="-122"/>
                <a:cs typeface="Arial" pitchFamily="34" charset="-120"/>
              </a:rPr>
              <a:t>How real companies make money · Capstone project · Grades 9–12</a:t>
            </a:r>
            <a:endParaRPr lang="en-US" sz="2600" dirty="0"/>
          </a:p>
        </p:txBody>
      </p:sp>
      <p:sp>
        <p:nvSpPr>
          <p:cNvPr id="4" name="Text 2"/>
          <p:cNvSpPr/>
          <p:nvPr/>
        </p:nvSpPr>
        <p:spPr>
          <a:xfrm>
            <a:off x="640080" y="3840480"/>
            <a:ext cx="10881360" cy="548640"/>
          </a:xfrm>
          <a:prstGeom prst="rect">
            <a:avLst/>
          </a:prstGeom>
          <a:noFill/>
          <a:ln/>
        </p:spPr>
        <p:txBody>
          <a:bodyPr wrap="square" rtlCol="0" anchor="ctr"/>
          <a:lstStyle/>
          <a:p>
            <a:pPr indent="0" marL="0">
              <a:buNone/>
            </a:pPr>
            <a:r>
              <a:rPr lang="en-US" sz="2400" dirty="0">
                <a:solidFill>
                  <a:srgbClr val="0B110A"/>
                </a:solidFill>
                <a:latin typeface="Arial" pitchFamily="34" charset="0"/>
                <a:ea typeface="Arial" pitchFamily="34" charset="-122"/>
                <a:cs typeface="Arial" pitchFamily="34" charset="-120"/>
              </a:rPr>
              <a:t>cityfort.co/teachers/how-companies-make-money/how-a-company-makes-money-project</a:t>
            </a:r>
            <a:endParaRPr lang="en-US" sz="2400" dirty="0"/>
          </a:p>
        </p:txBody>
      </p:sp>
      <p:sp>
        <p:nvSpPr>
          <p:cNvPr id="5" name="Text 3"/>
          <p:cNvSpPr/>
          <p:nvPr/>
        </p:nvSpPr>
        <p:spPr>
          <a:xfrm>
            <a:off x="548640" y="6172200"/>
            <a:ext cx="11064240" cy="502920"/>
          </a:xfrm>
          <a:prstGeom prst="rect">
            <a:avLst/>
          </a:prstGeom>
          <a:noFill/>
          <a:ln/>
        </p:spPr>
        <p:txBody>
          <a:bodyPr wrap="square" rtlCol="0" anchor="ctr"/>
          <a:lstStyle/>
          <a:p>
            <a:pPr indent="0" marL="0">
              <a:buNone/>
            </a:pPr>
            <a:r>
              <a:rPr lang="en-US" sz="1200" dirty="0">
                <a:solidFill>
                  <a:srgbClr val="45503F"/>
                </a:solidFill>
                <a:latin typeface="Arial" pitchFamily="34" charset="0"/>
                <a:ea typeface="Arial" pitchFamily="34" charset="-122"/>
                <a:cs typeface="Arial" pitchFamily="34" charset="-120"/>
              </a:rPr>
              <a:t>For learning only. Cityfort is not a registered investment adviser or broker-dealer and does not recommend buying or selling any security. Prices shown are dated and may be out of date.</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914400"/>
          </a:xfrm>
          <a:prstGeom prst="rect">
            <a:avLst/>
          </a:prstGeom>
          <a:noFill/>
          <a:ln/>
        </p:spPr>
        <p:txBody>
          <a:bodyPr wrap="square" rtlCol="0"/>
          <a:lstStyle/>
          <a:p>
            <a:pPr indent="0" marL="0">
              <a:buNone/>
            </a:pPr>
            <a:r>
              <a:rPr lang="en-US" sz="3600" b="1" dirty="0">
                <a:solidFill>
                  <a:srgbClr val="0B110A"/>
                </a:solidFill>
                <a:latin typeface="Arial" pitchFamily="34" charset="0"/>
                <a:ea typeface="Arial" pitchFamily="34" charset="-122"/>
                <a:cs typeface="Arial" pitchFamily="34" charset="-120"/>
              </a:rPr>
              <a:t>Who did you pay this week?</a:t>
            </a:r>
            <a:endParaRPr lang="en-US" sz="3600" dirty="0"/>
          </a:p>
        </p:txBody>
      </p:sp>
      <p:sp>
        <p:nvSpPr>
          <p:cNvPr id="3" name="Text 1"/>
          <p:cNvSpPr/>
          <p:nvPr/>
        </p:nvSpPr>
        <p:spPr>
          <a:xfrm>
            <a:off x="731520" y="1371600"/>
            <a:ext cx="10698480" cy="4480560"/>
          </a:xfrm>
          <a:prstGeom prst="rect">
            <a:avLst/>
          </a:prstGeom>
          <a:noFill/>
          <a:ln/>
        </p:spPr>
        <p:txBody>
          <a:bodyPr wrap="square" rtlCol="0" anchor="t"/>
          <a:lstStyle/>
          <a:p>
            <a:pPr marL="342900" indent="-342900">
              <a:spcAft>
                <a:spcPts val="1000"/>
              </a:spcAft>
              <a:buSzPct val="100000"/>
              <a:buChar char="•"/>
            </a:pPr>
            <a:r>
              <a:rPr lang="en-US" sz="2800" dirty="0">
                <a:solidFill>
                  <a:srgbClr val="0B110A"/>
                </a:solidFill>
                <a:latin typeface="Arial" pitchFamily="34" charset="0"/>
                <a:ea typeface="Arial" pitchFamily="34" charset="-122"/>
                <a:cs typeface="Arial" pitchFamily="34" charset="-120"/>
              </a:rPr>
              <a:t>Name a company you paid money to this week.</a:t>
            </a:r>
            <a:endParaRPr lang="en-US" sz="2800" dirty="0"/>
          </a:p>
          <a:p>
            <a:pPr marL="342900" indent="-342900">
              <a:spcAft>
                <a:spcPts val="1000"/>
              </a:spcAft>
              <a:buSzPct val="100000"/>
              <a:buChar char="•"/>
            </a:pPr>
            <a:r>
              <a:rPr lang="en-US" sz="2800" dirty="0">
                <a:solidFill>
                  <a:srgbClr val="0B110A"/>
                </a:solidFill>
                <a:latin typeface="Arial" pitchFamily="34" charset="0"/>
                <a:ea typeface="Arial" pitchFamily="34" charset="-122"/>
                <a:cs typeface="Arial" pitchFamily="34" charset="-120"/>
              </a:rPr>
              <a:t>How do you think it makes money? Write one guess.</a:t>
            </a:r>
            <a:endParaRPr lang="en-US"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914400"/>
          </a:xfrm>
          <a:prstGeom prst="rect">
            <a:avLst/>
          </a:prstGeom>
          <a:noFill/>
          <a:ln/>
        </p:spPr>
        <p:txBody>
          <a:bodyPr wrap="square" rtlCol="0"/>
          <a:lstStyle/>
          <a:p>
            <a:pPr indent="0" marL="0">
              <a:buNone/>
            </a:pPr>
            <a:r>
              <a:rPr lang="en-US" sz="3600" b="1" dirty="0">
                <a:solidFill>
                  <a:srgbClr val="0B110A"/>
                </a:solidFill>
                <a:latin typeface="Arial" pitchFamily="34" charset="0"/>
                <a:ea typeface="Arial" pitchFamily="34" charset="-122"/>
                <a:cs typeface="Arial" pitchFamily="34" charset="-120"/>
              </a:rPr>
              <a:t>Your five questions</a:t>
            </a:r>
            <a:endParaRPr lang="en-US" sz="3600" dirty="0"/>
          </a:p>
        </p:txBody>
      </p:sp>
      <p:sp>
        <p:nvSpPr>
          <p:cNvPr id="3" name="Text 1"/>
          <p:cNvSpPr/>
          <p:nvPr/>
        </p:nvSpPr>
        <p:spPr>
          <a:xfrm>
            <a:off x="731520" y="1371600"/>
            <a:ext cx="10698480" cy="4480560"/>
          </a:xfrm>
          <a:prstGeom prst="rect">
            <a:avLst/>
          </a:prstGeom>
          <a:noFill/>
          <a:ln/>
        </p:spPr>
        <p:txBody>
          <a:bodyPr wrap="square" rtlCol="0" anchor="t"/>
          <a:lstStyle/>
          <a:p>
            <a:pPr marL="342900" indent="-342900">
              <a:spcAft>
                <a:spcPts val="1000"/>
              </a:spcAft>
              <a:buSzPct val="100000"/>
              <a:buChar char="•"/>
            </a:pPr>
            <a:r>
              <a:rPr lang="en-US" sz="2800" dirty="0">
                <a:solidFill>
                  <a:srgbClr val="0B110A"/>
                </a:solidFill>
                <a:latin typeface="Arial" pitchFamily="34" charset="0"/>
                <a:ea typeface="Arial" pitchFamily="34" charset="-122"/>
                <a:cs typeface="Arial" pitchFamily="34" charset="-120"/>
              </a:rPr>
              <a:t>1. What does it sell?</a:t>
            </a:r>
            <a:endParaRPr lang="en-US" sz="2800" dirty="0"/>
          </a:p>
          <a:p>
            <a:pPr marL="342900" indent="-342900">
              <a:spcAft>
                <a:spcPts val="1000"/>
              </a:spcAft>
              <a:buSzPct val="100000"/>
              <a:buChar char="•"/>
            </a:pPr>
            <a:r>
              <a:rPr lang="en-US" sz="2800" dirty="0">
                <a:solidFill>
                  <a:srgbClr val="0B110A"/>
                </a:solidFill>
                <a:latin typeface="Arial" pitchFamily="34" charset="0"/>
                <a:ea typeface="Arial" pitchFamily="34" charset="-122"/>
                <a:cs typeface="Arial" pitchFamily="34" charset="-120"/>
              </a:rPr>
              <a:t>2. Who pays it?</a:t>
            </a:r>
            <a:endParaRPr lang="en-US" sz="2800" dirty="0"/>
          </a:p>
          <a:p>
            <a:pPr marL="342900" indent="-342900">
              <a:spcAft>
                <a:spcPts val="1000"/>
              </a:spcAft>
              <a:buSzPct val="100000"/>
              <a:buChar char="•"/>
            </a:pPr>
            <a:r>
              <a:rPr lang="en-US" sz="2800" dirty="0">
                <a:solidFill>
                  <a:srgbClr val="0B110A"/>
                </a:solidFill>
                <a:latin typeface="Arial" pitchFamily="34" charset="0"/>
                <a:ea typeface="Arial" pitchFamily="34" charset="-122"/>
                <a:cs typeface="Arial" pitchFamily="34" charset="-120"/>
              </a:rPr>
              <a:t>3. Where does each $100 go?</a:t>
            </a:r>
            <a:endParaRPr lang="en-US" sz="2800" dirty="0"/>
          </a:p>
          <a:p>
            <a:pPr marL="342900" indent="-342900">
              <a:spcAft>
                <a:spcPts val="1000"/>
              </a:spcAft>
              <a:buSzPct val="100000"/>
              <a:buChar char="•"/>
            </a:pPr>
            <a:r>
              <a:rPr lang="en-US" sz="2800" dirty="0">
                <a:solidFill>
                  <a:srgbClr val="0B110A"/>
                </a:solidFill>
                <a:latin typeface="Arial" pitchFamily="34" charset="0"/>
                <a:ea typeface="Arial" pitchFamily="34" charset="-122"/>
                <a:cs typeface="Arial" pitchFamily="34" charset="-120"/>
              </a:rPr>
              <a:t>4. One fact from its 10-K</a:t>
            </a:r>
            <a:endParaRPr lang="en-US" sz="2800" dirty="0"/>
          </a:p>
          <a:p>
            <a:pPr marL="342900" indent="-342900">
              <a:spcAft>
                <a:spcPts val="1000"/>
              </a:spcAft>
              <a:buSzPct val="100000"/>
              <a:buChar char="•"/>
            </a:pPr>
            <a:r>
              <a:rPr lang="en-US" sz="2800" dirty="0">
                <a:solidFill>
                  <a:srgbClr val="0B110A"/>
                </a:solidFill>
                <a:latin typeface="Arial" pitchFamily="34" charset="0"/>
                <a:ea typeface="Arial" pitchFamily="34" charset="-122"/>
                <a:cs typeface="Arial" pitchFamily="34" charset="-120"/>
              </a:rPr>
              <a:t>5. Two things to watch, from its 10-K</a:t>
            </a:r>
            <a:endParaRPr lang="en-US"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914400"/>
          </a:xfrm>
          <a:prstGeom prst="rect">
            <a:avLst/>
          </a:prstGeom>
          <a:noFill/>
          <a:ln/>
        </p:spPr>
        <p:txBody>
          <a:bodyPr wrap="square" rtlCol="0"/>
          <a:lstStyle/>
          <a:p>
            <a:pPr indent="0" marL="0">
              <a:buNone/>
            </a:pPr>
            <a:r>
              <a:rPr lang="en-US" sz="3600" b="1" dirty="0">
                <a:solidFill>
                  <a:srgbClr val="0B110A"/>
                </a:solidFill>
                <a:latin typeface="Arial" pitchFamily="34" charset="0"/>
                <a:ea typeface="Arial" pitchFamily="34" charset="-122"/>
                <a:cs typeface="Arial" pitchFamily="34" charset="-120"/>
              </a:rPr>
              <a:t>Example: Home Depot, FY2025</a:t>
            </a:r>
            <a:endParaRPr lang="en-US" sz="3600" dirty="0"/>
          </a:p>
        </p:txBody>
      </p:sp>
      <p:sp>
        <p:nvSpPr>
          <p:cNvPr id="3" name="Text 1"/>
          <p:cNvSpPr/>
          <p:nvPr/>
        </p:nvSpPr>
        <p:spPr>
          <a:xfrm>
            <a:off x="731520" y="1371600"/>
            <a:ext cx="10698480" cy="4480560"/>
          </a:xfrm>
          <a:prstGeom prst="rect">
            <a:avLst/>
          </a:prstGeom>
          <a:noFill/>
          <a:ln/>
        </p:spPr>
        <p:txBody>
          <a:bodyPr wrap="square" rtlCol="0" anchor="t"/>
          <a:lstStyle/>
          <a:p>
            <a:pPr marL="342900" indent="-342900">
              <a:spcAft>
                <a:spcPts val="1000"/>
              </a:spcAft>
              <a:buSzPct val="100000"/>
              <a:buChar char="•"/>
            </a:pPr>
            <a:r>
              <a:rPr lang="en-US" sz="2800" dirty="0">
                <a:solidFill>
                  <a:srgbClr val="0B110A"/>
                </a:solidFill>
                <a:latin typeface="Arial" pitchFamily="34" charset="0"/>
                <a:ea typeface="Arial" pitchFamily="34" charset="-122"/>
                <a:cs typeface="Arial" pitchFamily="34" charset="-120"/>
              </a:rPr>
              <a:t>Sells home improvement goods, building materials and appliances.</a:t>
            </a:r>
            <a:endParaRPr lang="en-US" sz="2800" dirty="0"/>
          </a:p>
          <a:p>
            <a:pPr marL="342900" indent="-342900">
              <a:spcAft>
                <a:spcPts val="1000"/>
              </a:spcAft>
              <a:buSzPct val="100000"/>
              <a:buChar char="•"/>
            </a:pPr>
            <a:r>
              <a:rPr lang="en-US" sz="2800" dirty="0">
                <a:solidFill>
                  <a:srgbClr val="0B110A"/>
                </a:solidFill>
                <a:latin typeface="Arial" pitchFamily="34" charset="0"/>
                <a:ea typeface="Arial" pitchFamily="34" charset="-122"/>
                <a:cs typeface="Arial" pitchFamily="34" charset="-120"/>
              </a:rPr>
              <a:t>Homeowners and contractors pay it.</a:t>
            </a:r>
            <a:endParaRPr lang="en-US" sz="2800" dirty="0"/>
          </a:p>
          <a:p>
            <a:pPr marL="342900" indent="-342900">
              <a:spcAft>
                <a:spcPts val="1000"/>
              </a:spcAft>
              <a:buSzPct val="100000"/>
              <a:buChar char="•"/>
            </a:pPr>
            <a:r>
              <a:rPr lang="en-US" sz="2800" dirty="0">
                <a:solidFill>
                  <a:srgbClr val="0B110A"/>
                </a:solidFill>
                <a:latin typeface="Arial" pitchFamily="34" charset="0"/>
                <a:ea typeface="Arial" pitchFamily="34" charset="-122"/>
                <a:cs typeface="Arial" pitchFamily="34" charset="-120"/>
              </a:rPr>
              <a:t>Stores, websites and HD Supply: 92.3% of net sales. SRS trade distribution: 7.7%.</a:t>
            </a:r>
            <a:endParaRPr lang="en-US" sz="2800" dirty="0"/>
          </a:p>
          <a:p>
            <a:pPr marL="342900" indent="-342900">
              <a:spcAft>
                <a:spcPts val="1000"/>
              </a:spcAft>
              <a:buSzPct val="100000"/>
              <a:buChar char="•"/>
            </a:pPr>
            <a:r>
              <a:rPr lang="en-US" sz="2800" dirty="0">
                <a:solidFill>
                  <a:srgbClr val="0B110A"/>
                </a:solidFill>
                <a:latin typeface="Arial" pitchFamily="34" charset="0"/>
                <a:ea typeface="Arial" pitchFamily="34" charset="-122"/>
                <a:cs typeface="Arial" pitchFamily="34" charset="-120"/>
              </a:rPr>
              <a:t>Source: Home Depot Form 10-K, fiscal 2025.</a:t>
            </a:r>
            <a:endParaRPr lang="en-US"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914400"/>
          </a:xfrm>
          <a:prstGeom prst="rect">
            <a:avLst/>
          </a:prstGeom>
          <a:noFill/>
          <a:ln/>
        </p:spPr>
        <p:txBody>
          <a:bodyPr wrap="square" rtlCol="0"/>
          <a:lstStyle/>
          <a:p>
            <a:pPr indent="0" marL="0">
              <a:buNone/>
            </a:pPr>
            <a:r>
              <a:rPr lang="en-US" sz="3600" b="1" dirty="0">
                <a:solidFill>
                  <a:srgbClr val="0B110A"/>
                </a:solidFill>
                <a:latin typeface="Arial" pitchFamily="34" charset="0"/>
                <a:ea typeface="Arial" pitchFamily="34" charset="-122"/>
                <a:cs typeface="Arial" pitchFamily="34" charset="-120"/>
              </a:rPr>
              <a:t>Where Home Depot's $100 went (FY2025)</a:t>
            </a:r>
            <a:endParaRPr lang="en-US" sz="36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731520" y="1371600"/>
          <a:ext cx="10698480" cy="914400"/>
        </p:xfrm>
        <a:graphic>
          <a:graphicData uri="http://schemas.openxmlformats.org/drawingml/2006/table">
            <a:tbl>
              <a:tblPr firstRow="1" bandRow="1"/>
              <a:tblGrid>
                <a:gridCol w="7498080"/>
                <a:gridCol w="3200400"/>
              </a:tblGrid>
              <a:tr h="0">
                <a:tc>
                  <a:txBody>
                    <a:bodyPr/>
                    <a:lstStyle/>
                    <a:p>
                      <a:pPr indent="0" marL="0">
                        <a:buNone/>
                      </a:pPr>
                      <a:r>
                        <a:rPr lang="en-US" sz="2400" b="1" dirty="0">
                          <a:solidFill>
                            <a:srgbClr val="0B110A"/>
                          </a:solidFill>
                          <a:latin typeface="Arial" pitchFamily="34" charset="0"/>
                          <a:ea typeface="Arial" pitchFamily="34" charset="-122"/>
                          <a:cs typeface="Arial" pitchFamily="34" charset="-120"/>
                        </a:rPr>
                        <a:t>Line</a:t>
                      </a:r>
                      <a:endParaRPr lang="en-US" sz="2400" dirty="0">
                        <a:latin typeface="Arial" charset="0"/>
                        <a:ea typeface="Arial" charset="0"/>
                        <a:cs typeface="Arial" charset="0"/>
                      </a:endParaRPr>
                    </a:p>
                  </a:txBody>
                  <a:tcPr marL="91440" marR="91440" marT="45720" marB="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c>
                  <a:txBody>
                    <a:bodyPr/>
                    <a:lstStyle/>
                    <a:p>
                      <a:pPr indent="0" marL="0">
                        <a:buNone/>
                      </a:pPr>
                      <a:r>
                        <a:rPr lang="en-US" sz="2400" b="1" dirty="0">
                          <a:solidFill>
                            <a:srgbClr val="0B110A"/>
                          </a:solidFill>
                          <a:latin typeface="Arial" pitchFamily="34" charset="0"/>
                          <a:ea typeface="Arial" pitchFamily="34" charset="-122"/>
                          <a:cs typeface="Arial" pitchFamily="34" charset="-120"/>
                        </a:rPr>
                        <a:t>Per $100 that came in</a:t>
                      </a:r>
                      <a:endParaRPr lang="en-US" sz="2400" dirty="0">
                        <a:latin typeface="Arial" charset="0"/>
                        <a:ea typeface="Arial" charset="0"/>
                        <a:cs typeface="Arial" charset="0"/>
                      </a:endParaRPr>
                    </a:p>
                  </a:txBody>
                  <a:tcPr marL="91440" marR="91440" marT="45720" marB="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EEE"/>
                    </a:solidFill>
                  </a:tcPr>
                </a:tc>
              </a:tr>
              <a:tr h="0">
                <a:tc>
                  <a:txBody>
                    <a:bodyPr/>
                    <a:lstStyle/>
                    <a:p>
                      <a:pPr algn="l" indent="0" marL="0">
                        <a:buNone/>
                      </a:pPr>
                      <a:r>
                        <a:rPr lang="en-US" sz="2400" dirty="0">
                          <a:solidFill>
                            <a:srgbClr val="0B110A"/>
                          </a:solidFill>
                          <a:latin typeface="Arial" pitchFamily="34" charset="0"/>
                          <a:ea typeface="Arial" pitchFamily="34" charset="-122"/>
                          <a:cs typeface="Arial" pitchFamily="34" charset="-120"/>
                        </a:rPr>
                        <a:t>Cost of sales</a:t>
                      </a:r>
                      <a:endParaRPr lang="en-US" sz="2400" dirty="0">
                        <a:latin typeface="Arial" charset="0"/>
                        <a:ea typeface="Arial" charset="0"/>
                        <a:cs typeface="Arial" charset="0"/>
                      </a:endParaRPr>
                    </a:p>
                  </a:txBody>
                  <a:tcPr marL="91440" marR="91440" marT="45720" marB="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indent="0" marL="0">
                        <a:buNone/>
                      </a:pPr>
                      <a:r>
                        <a:rPr lang="en-US" sz="2400" dirty="0">
                          <a:solidFill>
                            <a:srgbClr val="0B110A"/>
                          </a:solidFill>
                          <a:latin typeface="Arial" pitchFamily="34" charset="0"/>
                          <a:ea typeface="Arial" pitchFamily="34" charset="-122"/>
                          <a:cs typeface="Arial" pitchFamily="34" charset="-120"/>
                        </a:rPr>
                        <a:t>$66.6</a:t>
                      </a:r>
                      <a:endParaRPr lang="en-US" sz="2400" dirty="0">
                        <a:latin typeface="Arial" charset="0"/>
                        <a:ea typeface="Arial" charset="0"/>
                        <a:cs typeface="Arial" charset="0"/>
                      </a:endParaRPr>
                    </a:p>
                  </a:txBody>
                  <a:tcPr marL="91440" marR="91440" marT="45720" marB="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l" indent="0" marL="0">
                        <a:buNone/>
                      </a:pPr>
                      <a:r>
                        <a:rPr lang="en-US" sz="2400" dirty="0">
                          <a:solidFill>
                            <a:srgbClr val="0B110A"/>
                          </a:solidFill>
                          <a:latin typeface="Arial" pitchFamily="34" charset="0"/>
                          <a:ea typeface="Arial" pitchFamily="34" charset="-122"/>
                          <a:cs typeface="Arial" pitchFamily="34" charset="-120"/>
                        </a:rPr>
                        <a:t>Selling, general and administrative (SG&amp;A)</a:t>
                      </a:r>
                      <a:endParaRPr lang="en-US" sz="2400" dirty="0">
                        <a:latin typeface="Arial" charset="0"/>
                        <a:ea typeface="Arial" charset="0"/>
                        <a:cs typeface="Arial" charset="0"/>
                      </a:endParaRPr>
                    </a:p>
                  </a:txBody>
                  <a:tcPr marL="91440" marR="91440" marT="45720" marB="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indent="0" marL="0">
                        <a:buNone/>
                      </a:pPr>
                      <a:r>
                        <a:rPr lang="en-US" sz="2400" dirty="0">
                          <a:solidFill>
                            <a:srgbClr val="0B110A"/>
                          </a:solidFill>
                          <a:latin typeface="Arial" pitchFamily="34" charset="0"/>
                          <a:ea typeface="Arial" pitchFamily="34" charset="-122"/>
                          <a:cs typeface="Arial" pitchFamily="34" charset="-120"/>
                        </a:rPr>
                        <a:t>$18.6</a:t>
                      </a:r>
                      <a:endParaRPr lang="en-US" sz="2400" dirty="0">
                        <a:latin typeface="Arial" charset="0"/>
                        <a:ea typeface="Arial" charset="0"/>
                        <a:cs typeface="Arial" charset="0"/>
                      </a:endParaRPr>
                    </a:p>
                  </a:txBody>
                  <a:tcPr marL="91440" marR="91440" marT="45720" marB="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l" indent="0" marL="0">
                        <a:buNone/>
                      </a:pPr>
                      <a:r>
                        <a:rPr lang="en-US" sz="2400" dirty="0">
                          <a:solidFill>
                            <a:srgbClr val="0B110A"/>
                          </a:solidFill>
                          <a:latin typeface="Arial" pitchFamily="34" charset="0"/>
                          <a:ea typeface="Arial" pitchFamily="34" charset="-122"/>
                          <a:cs typeface="Arial" pitchFamily="34" charset="-120"/>
                        </a:rPr>
                        <a:t>Depreciation and amortization outside cost of sales</a:t>
                      </a:r>
                      <a:endParaRPr lang="en-US" sz="2400" dirty="0">
                        <a:latin typeface="Arial" charset="0"/>
                        <a:ea typeface="Arial" charset="0"/>
                        <a:cs typeface="Arial" charset="0"/>
                      </a:endParaRPr>
                    </a:p>
                  </a:txBody>
                  <a:tcPr marL="91440" marR="91440" marT="45720" marB="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indent="0" marL="0">
                        <a:buNone/>
                      </a:pPr>
                      <a:r>
                        <a:rPr lang="en-US" sz="2400" dirty="0">
                          <a:solidFill>
                            <a:srgbClr val="0B110A"/>
                          </a:solidFill>
                          <a:latin typeface="Arial" pitchFamily="34" charset="0"/>
                          <a:ea typeface="Arial" pitchFamily="34" charset="-122"/>
                          <a:cs typeface="Arial" pitchFamily="34" charset="-120"/>
                        </a:rPr>
                        <a:t>$2.0</a:t>
                      </a:r>
                      <a:endParaRPr lang="en-US" sz="2400" dirty="0">
                        <a:latin typeface="Arial" charset="0"/>
                        <a:ea typeface="Arial" charset="0"/>
                        <a:cs typeface="Arial" charset="0"/>
                      </a:endParaRPr>
                    </a:p>
                  </a:txBody>
                  <a:tcPr marL="91440" marR="91440" marT="45720" marB="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l" indent="0" marL="0">
                        <a:buNone/>
                      </a:pPr>
                      <a:r>
                        <a:rPr lang="en-US" sz="2400" dirty="0">
                          <a:solidFill>
                            <a:srgbClr val="0B110A"/>
                          </a:solidFill>
                          <a:latin typeface="Arial" pitchFamily="34" charset="0"/>
                          <a:ea typeface="Arial" pitchFamily="34" charset="-122"/>
                          <a:cs typeface="Arial" pitchFamily="34" charset="-120"/>
                        </a:rPr>
                        <a:t>Interest expense</a:t>
                      </a:r>
                      <a:endParaRPr lang="en-US" sz="2400" dirty="0">
                        <a:latin typeface="Arial" charset="0"/>
                        <a:ea typeface="Arial" charset="0"/>
                        <a:cs typeface="Arial" charset="0"/>
                      </a:endParaRPr>
                    </a:p>
                  </a:txBody>
                  <a:tcPr marL="91440" marR="91440" marT="45720" marB="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indent="0" marL="0">
                        <a:buNone/>
                      </a:pPr>
                      <a:r>
                        <a:rPr lang="en-US" sz="2400" dirty="0">
                          <a:solidFill>
                            <a:srgbClr val="0B110A"/>
                          </a:solidFill>
                          <a:latin typeface="Arial" pitchFamily="34" charset="0"/>
                          <a:ea typeface="Arial" pitchFamily="34" charset="-122"/>
                          <a:cs typeface="Arial" pitchFamily="34" charset="-120"/>
                        </a:rPr>
                        <a:t>$1.5</a:t>
                      </a:r>
                      <a:endParaRPr lang="en-US" sz="2400" dirty="0">
                        <a:latin typeface="Arial" charset="0"/>
                        <a:ea typeface="Arial" charset="0"/>
                        <a:cs typeface="Arial" charset="0"/>
                      </a:endParaRPr>
                    </a:p>
                  </a:txBody>
                  <a:tcPr marL="91440" marR="91440" marT="45720" marB="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l" indent="0" marL="0">
                        <a:buNone/>
                      </a:pPr>
                      <a:r>
                        <a:rPr lang="en-US" sz="2400" dirty="0">
                          <a:solidFill>
                            <a:srgbClr val="0B110A"/>
                          </a:solidFill>
                          <a:latin typeface="Arial" pitchFamily="34" charset="0"/>
                          <a:ea typeface="Arial" pitchFamily="34" charset="-122"/>
                          <a:cs typeface="Arial" pitchFamily="34" charset="-120"/>
                        </a:rPr>
                        <a:t>Income taxes</a:t>
                      </a:r>
                      <a:endParaRPr lang="en-US" sz="2400" dirty="0">
                        <a:latin typeface="Arial" charset="0"/>
                        <a:ea typeface="Arial" charset="0"/>
                        <a:cs typeface="Arial" charset="0"/>
                      </a:endParaRPr>
                    </a:p>
                  </a:txBody>
                  <a:tcPr marL="91440" marR="91440" marT="45720" marB="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indent="0" marL="0">
                        <a:buNone/>
                      </a:pPr>
                      <a:r>
                        <a:rPr lang="en-US" sz="2400" dirty="0">
                          <a:solidFill>
                            <a:srgbClr val="0B110A"/>
                          </a:solidFill>
                          <a:latin typeface="Arial" pitchFamily="34" charset="0"/>
                          <a:ea typeface="Arial" pitchFamily="34" charset="-122"/>
                          <a:cs typeface="Arial" pitchFamily="34" charset="-120"/>
                        </a:rPr>
                        <a:t>$2.7</a:t>
                      </a:r>
                      <a:endParaRPr lang="en-US" sz="2400" dirty="0">
                        <a:latin typeface="Arial" charset="0"/>
                        <a:ea typeface="Arial" charset="0"/>
                        <a:cs typeface="Arial" charset="0"/>
                      </a:endParaRPr>
                    </a:p>
                  </a:txBody>
                  <a:tcPr marL="91440" marR="91440" marT="45720" marB="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l" indent="0" marL="0">
                        <a:buNone/>
                      </a:pPr>
                      <a:r>
                        <a:rPr lang="en-US" sz="2400" dirty="0">
                          <a:solidFill>
                            <a:srgbClr val="0B110A"/>
                          </a:solidFill>
                          <a:latin typeface="Arial" pitchFamily="34" charset="0"/>
                          <a:ea typeface="Arial" pitchFamily="34" charset="-122"/>
                          <a:cs typeface="Arial" pitchFamily="34" charset="-120"/>
                        </a:rPr>
                        <a:t>Kept as net income</a:t>
                      </a:r>
                      <a:endParaRPr lang="en-US" sz="2400" dirty="0">
                        <a:latin typeface="Arial" charset="0"/>
                        <a:ea typeface="Arial" charset="0"/>
                        <a:cs typeface="Arial" charset="0"/>
                      </a:endParaRPr>
                    </a:p>
                  </a:txBody>
                  <a:tcPr marL="91440" marR="91440" marT="45720" marB="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indent="0" marL="0">
                        <a:buNone/>
                      </a:pPr>
                      <a:r>
                        <a:rPr lang="en-US" sz="2400" dirty="0">
                          <a:solidFill>
                            <a:srgbClr val="0B110A"/>
                          </a:solidFill>
                          <a:latin typeface="Arial" pitchFamily="34" charset="0"/>
                          <a:ea typeface="Arial" pitchFamily="34" charset="-122"/>
                          <a:cs typeface="Arial" pitchFamily="34" charset="-120"/>
                        </a:rPr>
                        <a:t>$8.6</a:t>
                      </a:r>
                      <a:endParaRPr lang="en-US" sz="2400" dirty="0">
                        <a:latin typeface="Arial" charset="0"/>
                        <a:ea typeface="Arial" charset="0"/>
                        <a:cs typeface="Arial" charset="0"/>
                      </a:endParaRPr>
                    </a:p>
                  </a:txBody>
                  <a:tcPr marL="91440" marR="91440" marT="45720" marB="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l" indent="0" marL="0">
                        <a:buNone/>
                      </a:pPr>
                      <a:r>
                        <a:rPr lang="en-US" sz="2400" b="1" dirty="0">
                          <a:solidFill>
                            <a:srgbClr val="0B110A"/>
                          </a:solidFill>
                          <a:latin typeface="Arial" pitchFamily="34" charset="0"/>
                          <a:ea typeface="Arial" pitchFamily="34" charset="-122"/>
                          <a:cs typeface="Arial" pitchFamily="34" charset="-120"/>
                        </a:rPr>
                        <a:t>Total</a:t>
                      </a:r>
                      <a:endParaRPr lang="en-US" sz="2400" dirty="0">
                        <a:latin typeface="Arial" charset="0"/>
                        <a:ea typeface="Arial" charset="0"/>
                        <a:cs typeface="Arial" charset="0"/>
                      </a:endParaRPr>
                    </a:p>
                  </a:txBody>
                  <a:tcPr marL="91440" marR="91440" marT="45720" marB="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indent="0" marL="0">
                        <a:buNone/>
                      </a:pPr>
                      <a:r>
                        <a:rPr lang="en-US" sz="2400" b="1" dirty="0">
                          <a:solidFill>
                            <a:srgbClr val="0B110A"/>
                          </a:solidFill>
                          <a:latin typeface="Arial" pitchFamily="34" charset="0"/>
                          <a:ea typeface="Arial" pitchFamily="34" charset="-122"/>
                          <a:cs typeface="Arial" pitchFamily="34" charset="-120"/>
                        </a:rPr>
                        <a:t>$100.0</a:t>
                      </a:r>
                      <a:endParaRPr lang="en-US" sz="2400" dirty="0">
                        <a:latin typeface="Arial" charset="0"/>
                        <a:ea typeface="Arial" charset="0"/>
                        <a:cs typeface="Arial" charset="0"/>
                      </a:endParaRPr>
                    </a:p>
                  </a:txBody>
                  <a:tcPr marL="91440" marR="91440" marT="45720" marB="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914400"/>
          </a:xfrm>
          <a:prstGeom prst="rect">
            <a:avLst/>
          </a:prstGeom>
          <a:noFill/>
          <a:ln/>
        </p:spPr>
        <p:txBody>
          <a:bodyPr wrap="square" rtlCol="0"/>
          <a:lstStyle/>
          <a:p>
            <a:pPr indent="0" marL="0">
              <a:buNone/>
            </a:pPr>
            <a:r>
              <a:rPr lang="en-US" sz="3600" b="1" dirty="0">
                <a:solidFill>
                  <a:srgbClr val="0B110A"/>
                </a:solidFill>
                <a:latin typeface="Arial" pitchFamily="34" charset="0"/>
                <a:ea typeface="Arial" pitchFamily="34" charset="-122"/>
                <a:cs typeface="Arial" pitchFamily="34" charset="-120"/>
              </a:rPr>
              <a:t>Pick a company to study</a:t>
            </a:r>
            <a:endParaRPr lang="en-US" sz="3600" dirty="0"/>
          </a:p>
        </p:txBody>
      </p:sp>
      <p:sp>
        <p:nvSpPr>
          <p:cNvPr id="3" name="Text 1"/>
          <p:cNvSpPr/>
          <p:nvPr/>
        </p:nvSpPr>
        <p:spPr>
          <a:xfrm>
            <a:off x="731520" y="1371600"/>
            <a:ext cx="10698480" cy="4480560"/>
          </a:xfrm>
          <a:prstGeom prst="rect">
            <a:avLst/>
          </a:prstGeom>
          <a:noFill/>
          <a:ln/>
        </p:spPr>
        <p:txBody>
          <a:bodyPr wrap="square" rtlCol="0" anchor="t"/>
          <a:lstStyle/>
          <a:p>
            <a:pPr marL="342900" indent="-342900">
              <a:spcAft>
                <a:spcPts val="1000"/>
              </a:spcAft>
              <a:buSzPct val="100000"/>
              <a:buChar char="•"/>
            </a:pPr>
            <a:r>
              <a:rPr lang="en-US" sz="2800" dirty="0">
                <a:solidFill>
                  <a:srgbClr val="0B110A"/>
                </a:solidFill>
                <a:latin typeface="Arial" pitchFamily="34" charset="0"/>
                <a:ea typeface="Arial" pitchFamily="34" charset="-122"/>
                <a:cs typeface="Arial" pitchFamily="34" charset="-120"/>
              </a:rPr>
              <a:t>20 companies, each with a card on your student page:</a:t>
            </a:r>
            <a:endParaRPr lang="en-US" sz="2800" dirty="0"/>
          </a:p>
          <a:p>
            <a:pPr marL="342900" indent="-342900">
              <a:spcAft>
                <a:spcPts val="1000"/>
              </a:spcAft>
              <a:buSzPct val="100000"/>
              <a:buChar char="•"/>
            </a:pPr>
            <a:r>
              <a:rPr lang="en-US" sz="2800" dirty="0">
                <a:solidFill>
                  <a:srgbClr val="0B110A"/>
                </a:solidFill>
                <a:latin typeface="Arial" pitchFamily="34" charset="0"/>
                <a:ea typeface="Arial" pitchFamily="34" charset="-122"/>
                <a:cs typeface="Arial" pitchFamily="34" charset="-120"/>
              </a:rPr>
              <a:t>Nike, Costco, Apple, McDonald's, Chipotle, Coca-Cola, PepsiCo, Netflix, Walmart, Disney, Starbucks, Target, Home Depot, Lowe's, Procter &amp; Gamble, Alphabet, Meta, Airbnb, DoorDash, T-Mobile.</a:t>
            </a:r>
            <a:endParaRPr lang="en-US"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914400"/>
          </a:xfrm>
          <a:prstGeom prst="rect">
            <a:avLst/>
          </a:prstGeom>
          <a:noFill/>
          <a:ln/>
        </p:spPr>
        <p:txBody>
          <a:bodyPr wrap="square" rtlCol="0"/>
          <a:lstStyle/>
          <a:p>
            <a:pPr indent="0" marL="0">
              <a:buNone/>
            </a:pPr>
            <a:r>
              <a:rPr lang="en-US" sz="3600" b="1" dirty="0">
                <a:solidFill>
                  <a:srgbClr val="0B110A"/>
                </a:solidFill>
                <a:latin typeface="Arial" pitchFamily="34" charset="0"/>
                <a:ea typeface="Arial" pitchFamily="34" charset="-122"/>
                <a:cs typeface="Arial" pitchFamily="34" charset="-120"/>
              </a:rPr>
              <a:t>Describe, don't judge</a:t>
            </a:r>
            <a:endParaRPr lang="en-US" sz="3600" dirty="0"/>
          </a:p>
        </p:txBody>
      </p:sp>
      <p:sp>
        <p:nvSpPr>
          <p:cNvPr id="3" name="Text 1"/>
          <p:cNvSpPr/>
          <p:nvPr/>
        </p:nvSpPr>
        <p:spPr>
          <a:xfrm>
            <a:off x="731520" y="1371600"/>
            <a:ext cx="10698480" cy="4480560"/>
          </a:xfrm>
          <a:prstGeom prst="rect">
            <a:avLst/>
          </a:prstGeom>
          <a:noFill/>
          <a:ln/>
        </p:spPr>
        <p:txBody>
          <a:bodyPr wrap="square" rtlCol="0" anchor="t"/>
          <a:lstStyle/>
          <a:p>
            <a:pPr marL="342900" indent="-342900">
              <a:spcAft>
                <a:spcPts val="1000"/>
              </a:spcAft>
              <a:buSzPct val="100000"/>
              <a:buChar char="•"/>
            </a:pPr>
            <a:r>
              <a:rPr lang="en-US" sz="2800" dirty="0">
                <a:solidFill>
                  <a:srgbClr val="0B110A"/>
                </a:solidFill>
                <a:latin typeface="Arial" pitchFamily="34" charset="0"/>
                <a:ea typeface="Arial" pitchFamily="34" charset="-122"/>
                <a:cs typeface="Arial" pitchFamily="34" charset="-120"/>
              </a:rPr>
              <a:t>Explain how the business works.</a:t>
            </a:r>
            <a:endParaRPr lang="en-US" sz="2800" dirty="0"/>
          </a:p>
          <a:p>
            <a:pPr marL="342900" indent="-342900">
              <a:spcAft>
                <a:spcPts val="1000"/>
              </a:spcAft>
              <a:buSzPct val="100000"/>
              <a:buChar char="•"/>
            </a:pPr>
            <a:r>
              <a:rPr lang="en-US" sz="2800" dirty="0">
                <a:solidFill>
                  <a:srgbClr val="0B110A"/>
                </a:solidFill>
                <a:latin typeface="Arial" pitchFamily="34" charset="0"/>
                <a:ea typeface="Arial" pitchFamily="34" charset="-122"/>
                <a:cs typeface="Arial" pitchFamily="34" charset="-120"/>
              </a:rPr>
              <a:t>Give no advice about the company's shares.</a:t>
            </a:r>
            <a:endParaRPr lang="en-US" sz="2800" dirty="0"/>
          </a:p>
          <a:p>
            <a:pPr marL="342900" indent="-342900">
              <a:spcAft>
                <a:spcPts val="1000"/>
              </a:spcAft>
              <a:buSzPct val="100000"/>
              <a:buChar char="•"/>
            </a:pPr>
            <a:r>
              <a:rPr lang="en-US" sz="2800" dirty="0">
                <a:solidFill>
                  <a:srgbClr val="0B110A"/>
                </a:solidFill>
                <a:latin typeface="Arial" pitchFamily="34" charset="0"/>
                <a:ea typeface="Arial" pitchFamily="34" charset="-122"/>
                <a:cs typeface="Arial" pitchFamily="34" charset="-120"/>
              </a:rPr>
              <a:t>Don't guess the future.</a:t>
            </a:r>
            <a:endParaRPr lang="en-US" sz="2800" dirty="0"/>
          </a:p>
          <a:p>
            <a:pPr marL="342900" indent="-342900">
              <a:spcAft>
                <a:spcPts val="1000"/>
              </a:spcAft>
              <a:buSzPct val="100000"/>
              <a:buChar char="•"/>
            </a:pPr>
            <a:r>
              <a:rPr lang="en-US" sz="2800" dirty="0">
                <a:solidFill>
                  <a:srgbClr val="0B110A"/>
                </a:solidFill>
                <a:latin typeface="Arial" pitchFamily="34" charset="0"/>
                <a:ea typeface="Arial" pitchFamily="34" charset="-122"/>
                <a:cs typeface="Arial" pitchFamily="34" charset="-120"/>
              </a:rPr>
              <a:t>Skip ranking words like "greatest" or "worst."</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914400"/>
          </a:xfrm>
          <a:prstGeom prst="rect">
            <a:avLst/>
          </a:prstGeom>
          <a:noFill/>
          <a:ln/>
        </p:spPr>
        <p:txBody>
          <a:bodyPr wrap="square" rtlCol="0"/>
          <a:lstStyle/>
          <a:p>
            <a:pPr indent="0" marL="0">
              <a:buNone/>
            </a:pPr>
            <a:r>
              <a:rPr lang="en-US" sz="3600" b="1" dirty="0">
                <a:solidFill>
                  <a:srgbClr val="0B110A"/>
                </a:solidFill>
                <a:latin typeface="Arial" pitchFamily="34" charset="0"/>
                <a:ea typeface="Arial" pitchFamily="34" charset="-122"/>
                <a:cs typeface="Arial" pitchFamily="34" charset="-120"/>
              </a:rPr>
              <a:t>Cite everything</a:t>
            </a:r>
            <a:endParaRPr lang="en-US" sz="3600" dirty="0"/>
          </a:p>
        </p:txBody>
      </p:sp>
      <p:sp>
        <p:nvSpPr>
          <p:cNvPr id="3" name="Text 1"/>
          <p:cNvSpPr/>
          <p:nvPr/>
        </p:nvSpPr>
        <p:spPr>
          <a:xfrm>
            <a:off x="731520" y="1371600"/>
            <a:ext cx="10698480" cy="4480560"/>
          </a:xfrm>
          <a:prstGeom prst="rect">
            <a:avLst/>
          </a:prstGeom>
          <a:noFill/>
          <a:ln/>
        </p:spPr>
        <p:txBody>
          <a:bodyPr wrap="square" rtlCol="0" anchor="t"/>
          <a:lstStyle/>
          <a:p>
            <a:pPr marL="342900" indent="-342900">
              <a:spcAft>
                <a:spcPts val="1000"/>
              </a:spcAft>
              <a:buSzPct val="100000"/>
              <a:buChar char="•"/>
            </a:pPr>
            <a:r>
              <a:rPr lang="en-US" sz="2800" dirty="0">
                <a:solidFill>
                  <a:srgbClr val="0B110A"/>
                </a:solidFill>
                <a:latin typeface="Arial" pitchFamily="34" charset="0"/>
                <a:ea typeface="Arial" pitchFamily="34" charset="-122"/>
                <a:cs typeface="Arial" pitchFamily="34" charset="-120"/>
              </a:rPr>
              <a:t>Every number and quote needs its source.</a:t>
            </a:r>
            <a:endParaRPr lang="en-US" sz="2800" dirty="0"/>
          </a:p>
          <a:p>
            <a:pPr marL="342900" indent="-342900">
              <a:spcAft>
                <a:spcPts val="1000"/>
              </a:spcAft>
              <a:buSzPct val="100000"/>
              <a:buChar char="•"/>
            </a:pPr>
            <a:r>
              <a:rPr lang="en-US" sz="2800" dirty="0">
                <a:solidFill>
                  <a:srgbClr val="0B110A"/>
                </a:solidFill>
                <a:latin typeface="Arial" pitchFamily="34" charset="0"/>
                <a:ea typeface="Arial" pitchFamily="34" charset="-122"/>
                <a:cs typeface="Arial" pitchFamily="34" charset="-120"/>
              </a:rPr>
              <a:t>Example: "A typical Home Depot store stocks approximately 30,000 to 40,000 items during the year." Home Depot 10-K, Item 1, page 3.</a:t>
            </a:r>
            <a:endParaRPr lang="en-US"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914400"/>
          </a:xfrm>
          <a:prstGeom prst="rect">
            <a:avLst/>
          </a:prstGeom>
          <a:noFill/>
          <a:ln/>
        </p:spPr>
        <p:txBody>
          <a:bodyPr wrap="square" rtlCol="0"/>
          <a:lstStyle/>
          <a:p>
            <a:pPr indent="0" marL="0">
              <a:buNone/>
            </a:pPr>
            <a:r>
              <a:rPr lang="en-US" sz="3600" b="1" dirty="0">
                <a:solidFill>
                  <a:srgbClr val="0B110A"/>
                </a:solidFill>
                <a:latin typeface="Arial" pitchFamily="34" charset="0"/>
                <a:ea typeface="Arial" pitchFamily="34" charset="-122"/>
                <a:cs typeface="Arial" pitchFamily="34" charset="-120"/>
              </a:rPr>
              <a:t>Rewrite it</a:t>
            </a:r>
            <a:endParaRPr lang="en-US" sz="3600" dirty="0"/>
          </a:p>
        </p:txBody>
      </p:sp>
      <p:sp>
        <p:nvSpPr>
          <p:cNvPr id="3" name="Text 1"/>
          <p:cNvSpPr/>
          <p:nvPr/>
        </p:nvSpPr>
        <p:spPr>
          <a:xfrm>
            <a:off x="731520" y="1371600"/>
            <a:ext cx="10698480" cy="4480560"/>
          </a:xfrm>
          <a:prstGeom prst="rect">
            <a:avLst/>
          </a:prstGeom>
          <a:noFill/>
          <a:ln/>
        </p:spPr>
        <p:txBody>
          <a:bodyPr wrap="square" rtlCol="0" anchor="t"/>
          <a:lstStyle/>
          <a:p>
            <a:pPr marL="342900" indent="-342900">
              <a:spcAft>
                <a:spcPts val="1000"/>
              </a:spcAft>
              <a:buSzPct val="100000"/>
              <a:buChar char="•"/>
            </a:pPr>
            <a:r>
              <a:rPr lang="en-US" sz="2800" dirty="0">
                <a:solidFill>
                  <a:srgbClr val="0B110A"/>
                </a:solidFill>
                <a:latin typeface="Arial" pitchFamily="34" charset="0"/>
                <a:ea typeface="Arial" pitchFamily="34" charset="-122"/>
                <a:cs typeface="Arial" pitchFamily="34" charset="-120"/>
              </a:rPr>
              <a:t>"This is the greatest store in America."</a:t>
            </a:r>
            <a:endParaRPr lang="en-US" sz="2800" dirty="0"/>
          </a:p>
          <a:p>
            <a:pPr marL="342900" indent="-342900">
              <a:spcAft>
                <a:spcPts val="1000"/>
              </a:spcAft>
              <a:buSzPct val="100000"/>
              <a:buChar char="•"/>
            </a:pPr>
            <a:r>
              <a:rPr lang="en-US" sz="2800" dirty="0">
                <a:solidFill>
                  <a:srgbClr val="0B110A"/>
                </a:solidFill>
                <a:latin typeface="Arial" pitchFamily="34" charset="0"/>
                <a:ea typeface="Arial" pitchFamily="34" charset="-122"/>
                <a:cs typeface="Arial" pitchFamily="34" charset="-120"/>
              </a:rPr>
              <a:t>"Next year, this company's sales will jump."</a:t>
            </a:r>
            <a:endParaRPr lang="en-US" sz="2800" dirty="0"/>
          </a:p>
          <a:p>
            <a:pPr marL="342900" indent="-342900">
              <a:spcAft>
                <a:spcPts val="1000"/>
              </a:spcAft>
              <a:buSzPct val="100000"/>
              <a:buChar char="•"/>
            </a:pPr>
            <a:r>
              <a:rPr lang="en-US" sz="2800" dirty="0">
                <a:solidFill>
                  <a:srgbClr val="0B110A"/>
                </a:solidFill>
                <a:latin typeface="Arial" pitchFamily="34" charset="0"/>
                <a:ea typeface="Arial" pitchFamily="34" charset="-122"/>
                <a:cs typeface="Arial" pitchFamily="34" charset="-120"/>
              </a:rPr>
              <a:t>Rewrite each about Home Depot so it only describes, using facts or the filing.</a:t>
            </a:r>
            <a:endParaRPr 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914400"/>
          </a:xfrm>
          <a:prstGeom prst="rect">
            <a:avLst/>
          </a:prstGeom>
          <a:noFill/>
          <a:ln/>
        </p:spPr>
        <p:txBody>
          <a:bodyPr wrap="square" rtlCol="0"/>
          <a:lstStyle/>
          <a:p>
            <a:pPr indent="0" marL="0">
              <a:buNone/>
            </a:pPr>
            <a:r>
              <a:rPr lang="en-US" sz="3600" b="1" dirty="0">
                <a:solidFill>
                  <a:srgbClr val="0B110A"/>
                </a:solidFill>
                <a:latin typeface="Arial" pitchFamily="34" charset="0"/>
                <a:ea typeface="Arial" pitchFamily="34" charset="-122"/>
                <a:cs typeface="Arial" pitchFamily="34" charset="-120"/>
              </a:rPr>
              <a:t>Inside a 10-K</a:t>
            </a:r>
            <a:endParaRPr lang="en-US" sz="3600" dirty="0"/>
          </a:p>
        </p:txBody>
      </p:sp>
      <p:sp>
        <p:nvSpPr>
          <p:cNvPr id="3" name="Text 1"/>
          <p:cNvSpPr/>
          <p:nvPr/>
        </p:nvSpPr>
        <p:spPr>
          <a:xfrm>
            <a:off x="731520" y="1371600"/>
            <a:ext cx="10698480" cy="4480560"/>
          </a:xfrm>
          <a:prstGeom prst="rect">
            <a:avLst/>
          </a:prstGeom>
          <a:noFill/>
          <a:ln/>
        </p:spPr>
        <p:txBody>
          <a:bodyPr wrap="square" rtlCol="0" anchor="t"/>
          <a:lstStyle/>
          <a:p>
            <a:pPr marL="342900" indent="-342900">
              <a:spcAft>
                <a:spcPts val="1000"/>
              </a:spcAft>
              <a:buSzPct val="100000"/>
              <a:buChar char="•"/>
            </a:pPr>
            <a:r>
              <a:rPr lang="en-US" sz="2800" dirty="0">
                <a:solidFill>
                  <a:srgbClr val="0B110A"/>
                </a:solidFill>
                <a:latin typeface="Arial" pitchFamily="34" charset="0"/>
                <a:ea typeface="Arial" pitchFamily="34" charset="-122"/>
                <a:cs typeface="Arial" pitchFamily="34" charset="-120"/>
              </a:rPr>
              <a:t>Item 1: Business (what it sells, who pays).</a:t>
            </a:r>
            <a:endParaRPr lang="en-US" sz="2800" dirty="0"/>
          </a:p>
          <a:p>
            <a:pPr marL="342900" indent="-342900">
              <a:spcAft>
                <a:spcPts val="1000"/>
              </a:spcAft>
              <a:buSzPct val="100000"/>
              <a:buChar char="•"/>
            </a:pPr>
            <a:r>
              <a:rPr lang="en-US" sz="2800" dirty="0">
                <a:solidFill>
                  <a:srgbClr val="0B110A"/>
                </a:solidFill>
                <a:latin typeface="Arial" pitchFamily="34" charset="0"/>
                <a:ea typeface="Arial" pitchFamily="34" charset="-122"/>
                <a:cs typeface="Arial" pitchFamily="34" charset="-120"/>
              </a:rPr>
              <a:t>Item 1A: Risk Factors (things to watch).</a:t>
            </a:r>
            <a:endParaRPr lang="en-US" sz="2800" dirty="0"/>
          </a:p>
          <a:p>
            <a:pPr marL="342900" indent="-342900">
              <a:spcAft>
                <a:spcPts val="1000"/>
              </a:spcAft>
              <a:buSzPct val="100000"/>
              <a:buChar char="•"/>
            </a:pPr>
            <a:r>
              <a:rPr lang="en-US" sz="2800" dirty="0">
                <a:solidFill>
                  <a:srgbClr val="0B110A"/>
                </a:solidFill>
                <a:latin typeface="Arial" pitchFamily="34" charset="0"/>
                <a:ea typeface="Arial" pitchFamily="34" charset="-122"/>
                <a:cs typeface="Arial" pitchFamily="34" charset="-120"/>
              </a:rPr>
              <a:t>Item 7: Management's discussion.</a:t>
            </a:r>
            <a:endParaRPr lang="en-US" sz="2800" dirty="0"/>
          </a:p>
          <a:p>
            <a:pPr marL="342900" indent="-342900">
              <a:spcAft>
                <a:spcPts val="1000"/>
              </a:spcAft>
              <a:buSzPct val="100000"/>
              <a:buChar char="•"/>
            </a:pPr>
            <a:r>
              <a:rPr lang="en-US" sz="2800" dirty="0">
                <a:solidFill>
                  <a:srgbClr val="0B110A"/>
                </a:solidFill>
                <a:latin typeface="Arial" pitchFamily="34" charset="0"/>
                <a:ea typeface="Arial" pitchFamily="34" charset="-122"/>
                <a:cs typeface="Arial" pitchFamily="34" charset="-120"/>
              </a:rPr>
              <a:t>Item 8: Financial statements.</a:t>
            </a:r>
            <a:endParaRPr lang="en-US"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914400"/>
          </a:xfrm>
          <a:prstGeom prst="rect">
            <a:avLst/>
          </a:prstGeom>
          <a:noFill/>
          <a:ln/>
        </p:spPr>
        <p:txBody>
          <a:bodyPr wrap="square" rtlCol="0"/>
          <a:lstStyle/>
          <a:p>
            <a:pPr indent="0" marL="0">
              <a:buNone/>
            </a:pPr>
            <a:r>
              <a:rPr lang="en-US" sz="3600" b="1" dirty="0">
                <a:solidFill>
                  <a:srgbClr val="0B110A"/>
                </a:solidFill>
                <a:latin typeface="Arial" pitchFamily="34" charset="0"/>
                <a:ea typeface="Arial" pitchFamily="34" charset="-122"/>
                <a:cs typeface="Arial" pitchFamily="34" charset="-120"/>
              </a:rPr>
              <a:t>Choose your format</a:t>
            </a:r>
            <a:endParaRPr lang="en-US" sz="3600" dirty="0"/>
          </a:p>
        </p:txBody>
      </p:sp>
      <p:sp>
        <p:nvSpPr>
          <p:cNvPr id="3" name="Text 1"/>
          <p:cNvSpPr/>
          <p:nvPr/>
        </p:nvSpPr>
        <p:spPr>
          <a:xfrm>
            <a:off x="731520" y="1371600"/>
            <a:ext cx="10698480" cy="4480560"/>
          </a:xfrm>
          <a:prstGeom prst="rect">
            <a:avLst/>
          </a:prstGeom>
          <a:noFill/>
          <a:ln/>
        </p:spPr>
        <p:txBody>
          <a:bodyPr wrap="square" rtlCol="0" anchor="t"/>
          <a:lstStyle/>
          <a:p>
            <a:pPr marL="342900" indent="-342900">
              <a:spcAft>
                <a:spcPts val="1000"/>
              </a:spcAft>
              <a:buSzPct val="100000"/>
              <a:buChar char="•"/>
            </a:pPr>
            <a:r>
              <a:rPr lang="en-US" sz="2800" dirty="0">
                <a:solidFill>
                  <a:srgbClr val="0B110A"/>
                </a:solidFill>
                <a:latin typeface="Arial" pitchFamily="34" charset="0"/>
                <a:ea typeface="Arial" pitchFamily="34" charset="-122"/>
                <a:cs typeface="Arial" pitchFamily="34" charset="-120"/>
              </a:rPr>
              <a:t>One-page explainer, poster, 3-slide talk or 60-second video.</a:t>
            </a:r>
            <a:endParaRPr lang="en-US" sz="2800" dirty="0"/>
          </a:p>
          <a:p>
            <a:pPr marL="342900" indent="-342900">
              <a:spcAft>
                <a:spcPts val="1000"/>
              </a:spcAft>
              <a:buSzPct val="100000"/>
              <a:buChar char="•"/>
            </a:pPr>
            <a:r>
              <a:rPr lang="en-US" sz="2800" dirty="0">
                <a:solidFill>
                  <a:srgbClr val="0B110A"/>
                </a:solidFill>
                <a:latin typeface="Arial" pitchFamily="34" charset="0"/>
                <a:ea typeface="Arial" pitchFamily="34" charset="-122"/>
                <a:cs typeface="Arial" pitchFamily="34" charset="-120"/>
              </a:rPr>
              <a:t>Same five questions in every format.</a:t>
            </a:r>
            <a:endParaRPr lang="en-US"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914400"/>
          </a:xfrm>
          <a:prstGeom prst="rect">
            <a:avLst/>
          </a:prstGeom>
          <a:noFill/>
          <a:ln/>
        </p:spPr>
        <p:txBody>
          <a:bodyPr wrap="square" rtlCol="0"/>
          <a:lstStyle/>
          <a:p>
            <a:pPr indent="0" marL="0">
              <a:buNone/>
            </a:pPr>
            <a:r>
              <a:rPr lang="en-US" sz="3600" b="1" dirty="0">
                <a:solidFill>
                  <a:srgbClr val="0B110A"/>
                </a:solidFill>
                <a:latin typeface="Arial" pitchFamily="34" charset="0"/>
                <a:ea typeface="Arial" pitchFamily="34" charset="-122"/>
                <a:cs typeface="Arial" pitchFamily="34" charset="-120"/>
              </a:rPr>
              <a:t>How you'll be graded</a:t>
            </a:r>
            <a:endParaRPr lang="en-US" sz="3600" dirty="0"/>
          </a:p>
        </p:txBody>
      </p:sp>
      <p:sp>
        <p:nvSpPr>
          <p:cNvPr id="3" name="Text 1"/>
          <p:cNvSpPr/>
          <p:nvPr/>
        </p:nvSpPr>
        <p:spPr>
          <a:xfrm>
            <a:off x="731520" y="1371600"/>
            <a:ext cx="10698480" cy="4480560"/>
          </a:xfrm>
          <a:prstGeom prst="rect">
            <a:avLst/>
          </a:prstGeom>
          <a:noFill/>
          <a:ln/>
        </p:spPr>
        <p:txBody>
          <a:bodyPr wrap="square" rtlCol="0" anchor="t"/>
          <a:lstStyle/>
          <a:p>
            <a:pPr marL="342900" indent="-342900">
              <a:spcAft>
                <a:spcPts val="1000"/>
              </a:spcAft>
              <a:buSzPct val="100000"/>
              <a:buChar char="•"/>
            </a:pPr>
            <a:r>
              <a:rPr lang="en-US" sz="2800" dirty="0">
                <a:solidFill>
                  <a:srgbClr val="0B110A"/>
                </a:solidFill>
                <a:latin typeface="Arial" pitchFamily="34" charset="0"/>
                <a:ea typeface="Arial" pitchFamily="34" charset="-122"/>
                <a:cs typeface="Arial" pitchFamily="34" charset="-120"/>
              </a:rPr>
              <a:t>Accuracy, Sourcing, Clarity, Neutrality.</a:t>
            </a:r>
            <a:endParaRPr lang="en-US" sz="2800" dirty="0"/>
          </a:p>
          <a:p>
            <a:pPr marL="342900" indent="-342900">
              <a:spcAft>
                <a:spcPts val="1000"/>
              </a:spcAft>
              <a:buSzPct val="100000"/>
              <a:buChar char="•"/>
            </a:pPr>
            <a:r>
              <a:rPr lang="en-US" sz="2800" dirty="0">
                <a:solidFill>
                  <a:srgbClr val="0B110A"/>
                </a:solidFill>
                <a:latin typeface="Arial" pitchFamily="34" charset="0"/>
                <a:ea typeface="Arial" pitchFamily="34" charset="-122"/>
                <a:cs typeface="Arial" pitchFamily="34" charset="-120"/>
              </a:rPr>
              <a:t>Each scored 1 to 4. 16 points in all.</a:t>
            </a:r>
            <a:endParaRPr lang="en-US"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914400"/>
          </a:xfrm>
          <a:prstGeom prst="rect">
            <a:avLst/>
          </a:prstGeom>
          <a:noFill/>
          <a:ln/>
        </p:spPr>
        <p:txBody>
          <a:bodyPr wrap="square" rtlCol="0"/>
          <a:lstStyle/>
          <a:p>
            <a:pPr indent="0" marL="0">
              <a:buNone/>
            </a:pPr>
            <a:r>
              <a:rPr lang="en-US" sz="3600" b="1" dirty="0">
                <a:solidFill>
                  <a:srgbClr val="0B110A"/>
                </a:solidFill>
                <a:latin typeface="Arial" pitchFamily="34" charset="0"/>
                <a:ea typeface="Arial" pitchFamily="34" charset="-122"/>
                <a:cs typeface="Arial" pitchFamily="34" charset="-120"/>
              </a:rPr>
              <a:t>Gallery walk</a:t>
            </a:r>
            <a:endParaRPr lang="en-US" sz="3600" dirty="0"/>
          </a:p>
        </p:txBody>
      </p:sp>
      <p:sp>
        <p:nvSpPr>
          <p:cNvPr id="3" name="Text 1"/>
          <p:cNvSpPr/>
          <p:nvPr/>
        </p:nvSpPr>
        <p:spPr>
          <a:xfrm>
            <a:off x="731520" y="1371600"/>
            <a:ext cx="10698480" cy="4480560"/>
          </a:xfrm>
          <a:prstGeom prst="rect">
            <a:avLst/>
          </a:prstGeom>
          <a:noFill/>
          <a:ln/>
        </p:spPr>
        <p:txBody>
          <a:bodyPr wrap="square" rtlCol="0" anchor="t"/>
          <a:lstStyle/>
          <a:p>
            <a:pPr marL="342900" indent="-342900">
              <a:spcAft>
                <a:spcPts val="1000"/>
              </a:spcAft>
              <a:buSzPct val="100000"/>
              <a:buChar char="•"/>
            </a:pPr>
            <a:r>
              <a:rPr lang="en-US" sz="2800" dirty="0">
                <a:solidFill>
                  <a:srgbClr val="0B110A"/>
                </a:solidFill>
                <a:latin typeface="Arial" pitchFamily="34" charset="0"/>
                <a:ea typeface="Arial" pitchFamily="34" charset="-122"/>
                <a:cs typeface="Arial" pitchFamily="34" charset="-120"/>
              </a:rPr>
              <a:t>Visit at least five projects.</a:t>
            </a:r>
            <a:endParaRPr lang="en-US" sz="2800" dirty="0"/>
          </a:p>
          <a:p>
            <a:pPr marL="342900" indent="-342900">
              <a:spcAft>
                <a:spcPts val="1000"/>
              </a:spcAft>
              <a:buSzPct val="100000"/>
              <a:buChar char="•"/>
            </a:pPr>
            <a:r>
              <a:rPr lang="en-US" sz="2800" dirty="0">
                <a:solidFill>
                  <a:srgbClr val="0B110A"/>
                </a:solidFill>
                <a:latin typeface="Arial" pitchFamily="34" charset="0"/>
                <a:ea typeface="Arial" pitchFamily="34" charset="-122"/>
                <a:cs typeface="Arial" pitchFamily="34" charset="-120"/>
              </a:rPr>
              <a:t>Leave one sticky note on each: a question, or a fact that surprised you.</a:t>
            </a:r>
            <a:endParaRPr lang="en-US"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914400"/>
          </a:xfrm>
          <a:prstGeom prst="rect">
            <a:avLst/>
          </a:prstGeom>
          <a:noFill/>
          <a:ln/>
        </p:spPr>
        <p:txBody>
          <a:bodyPr wrap="square" rtlCol="0"/>
          <a:lstStyle/>
          <a:p>
            <a:pPr indent="0" marL="0">
              <a:buNone/>
            </a:pPr>
            <a:r>
              <a:rPr lang="en-US" sz="3600" b="1" dirty="0">
                <a:solidFill>
                  <a:srgbClr val="0B110A"/>
                </a:solidFill>
                <a:latin typeface="Arial" pitchFamily="34" charset="0"/>
                <a:ea typeface="Arial" pitchFamily="34" charset="-122"/>
                <a:cs typeface="Arial" pitchFamily="34" charset="-120"/>
              </a:rPr>
              <a:t>Open the student page</a:t>
            </a:r>
            <a:endParaRPr lang="en-US" sz="3600" dirty="0"/>
          </a:p>
        </p:txBody>
      </p:sp>
      <p:pic>
        <p:nvPicPr>
          <p:cNvPr id="3" name="Image 0" descr="QR code that opens the student page: cityfort.co/class/project">    </p:cNvPr>
          <p:cNvPicPr>
            <a:picLocks noChangeAspect="1"/>
          </p:cNvPicPr>
          <p:nvPr/>
        </p:nvPicPr>
        <p:blipFill>
          <a:blip r:embed="rId1"/>
          <a:stretch>
            <a:fillRect/>
          </a:stretch>
        </p:blipFill>
        <p:spPr>
          <a:xfrm>
            <a:off x="731520" y="1463040"/>
            <a:ext cx="3291840" cy="3291840"/>
          </a:xfrm>
          <a:prstGeom prst="rect">
            <a:avLst/>
          </a:prstGeom>
        </p:spPr>
      </p:pic>
      <p:sp>
        <p:nvSpPr>
          <p:cNvPr id="4" name="Text 1"/>
          <p:cNvSpPr/>
          <p:nvPr/>
        </p:nvSpPr>
        <p:spPr>
          <a:xfrm>
            <a:off x="4480560" y="2194560"/>
            <a:ext cx="7132320" cy="1828800"/>
          </a:xfrm>
          <a:prstGeom prst="rect">
            <a:avLst/>
          </a:prstGeom>
          <a:noFill/>
          <a:ln/>
        </p:spPr>
        <p:txBody>
          <a:bodyPr wrap="square" rtlCol="0" anchor="ctr"/>
          <a:lstStyle/>
          <a:p>
            <a:pPr indent="0" marL="0">
              <a:buNone/>
            </a:pPr>
            <a:r>
              <a:rPr lang="en-US" sz="2800" dirty="0">
                <a:solidFill>
                  <a:srgbClr val="0B110A"/>
                </a:solidFill>
                <a:latin typeface="Arial" pitchFamily="34" charset="0"/>
                <a:ea typeface="Arial" pitchFamily="34" charset="-122"/>
                <a:cs typeface="Arial" pitchFamily="34" charset="-120"/>
              </a:rPr>
              <a:t>Scan the code or type: cityfort.co/class/project</a:t>
            </a:r>
            <a:endParaRPr lang="en-US"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914400"/>
          </a:xfrm>
          <a:prstGeom prst="rect">
            <a:avLst/>
          </a:prstGeom>
          <a:noFill/>
          <a:ln/>
        </p:spPr>
        <p:txBody>
          <a:bodyPr wrap="square" rtlCol="0"/>
          <a:lstStyle/>
          <a:p>
            <a:pPr indent="0" marL="0">
              <a:buNone/>
            </a:pPr>
            <a:r>
              <a:rPr lang="en-US" sz="3600" b="1" dirty="0">
                <a:solidFill>
                  <a:srgbClr val="0B110A"/>
                </a:solidFill>
                <a:latin typeface="Arial" pitchFamily="34" charset="0"/>
                <a:ea typeface="Arial" pitchFamily="34" charset="-122"/>
                <a:cs typeface="Arial" pitchFamily="34" charset="-120"/>
              </a:rPr>
              <a:t>About this lesson</a:t>
            </a:r>
            <a:endParaRPr lang="en-US" sz="3600" dirty="0"/>
          </a:p>
        </p:txBody>
      </p:sp>
      <p:sp>
        <p:nvSpPr>
          <p:cNvPr id="3" name="Text 1"/>
          <p:cNvSpPr/>
          <p:nvPr/>
        </p:nvSpPr>
        <p:spPr>
          <a:xfrm>
            <a:off x="731520" y="1371600"/>
            <a:ext cx="10698480" cy="4480560"/>
          </a:xfrm>
          <a:prstGeom prst="rect">
            <a:avLst/>
          </a:prstGeom>
          <a:noFill/>
          <a:ln/>
        </p:spPr>
        <p:txBody>
          <a:bodyPr wrap="square" rtlCol="0" anchor="t"/>
          <a:lstStyle/>
          <a:p>
            <a:pPr indent="0" marL="0">
              <a:spcAft>
                <a:spcPts val="1000"/>
              </a:spcAft>
              <a:buNone/>
            </a:pPr>
            <a:r>
              <a:rPr lang="en-US" sz="2400" dirty="0">
                <a:solidFill>
                  <a:srgbClr val="0B110A"/>
                </a:solidFill>
                <a:latin typeface="Arial" pitchFamily="34" charset="0"/>
                <a:ea typeface="Arial" pitchFamily="34" charset="-122"/>
                <a:cs typeface="Arial" pitchFamily="34" charset="-120"/>
              </a:rPr>
              <a:t>"How real companies make money: Capstone – How ___ makes money" by Cityfort (cityfort.co/teachers/how-companies-make-money/how-a-company-makes-money-project), CC BY-NC 4.0. Data from Nike's FY2026 Form 10-K, filed Jul 15, 2026; Costco's FY2026 Form 10-K, filed Oct 7, 2026; Apple's FY2026 Form 10-K, filed Nov 3, 2026; McDonald's FY2025 Form 10-K, filed Feb 24, 2026; Chipotle's FY2025 Form 10-K, filed Feb 4, 2026; Coca-Cola's FY2025 Form 10-K, filed Feb 20, 2026; PepsiCo's FY2025 Form 10-K, filed Feb 3, 2026; Netflix's FY2025 Form 10-K, filed Jan 23, 2026; Walmart's FY2026 Form 10-K, filed Mar 13, 2026; Disney's FY2025 Form 10-K, filed Nov 13, 2025; Starbucks's FY2026 earnings release (Form 8-K, Exhibit 99.1), filed Oct 29, 2026; Target's FY2025 (year ended Jan 31, 2026) Form 10-K, filed Mar 11, 2026; Home Depot's FY2025 (February 2025 to January 2026) Form 10-K, filed Mar 18, 2026; Lowe's FY2025 (February 2025 to January 2026) Form 10-K, filed Mar 23, 2026; Procter &amp; Gamble's FY2026 Form 10-K, filed Aug 4, 2026; Alphabet's FY2025 Form 10-K, filed Feb 5, 2026; Meta's FY2025 Form 10-K, filed Jan 29, 2026; Airbnb's FY2025 Form 10-K, filed Feb 12, 2026; DoorDash's FY2025 Form 10-K, filed Feb 18, 2026; and T-Mobile's FY2025 Form 10-K, filed Feb 11, 2026.</a:t>
            </a:r>
            <a:endParaRPr lang="en-US" sz="2400" dirty="0"/>
          </a:p>
          <a:p>
            <a:pPr indent="0" marL="0">
              <a:spcAft>
                <a:spcPts val="1000"/>
              </a:spcAft>
              <a:buNone/>
            </a:pPr>
            <a:r>
              <a:rPr lang="en-US" sz="2400" dirty="0">
                <a:solidFill>
                  <a:srgbClr val="0B110A"/>
                </a:solidFill>
                <a:latin typeface="Arial" pitchFamily="34" charset="0"/>
                <a:ea typeface="Arial" pitchFamily="34" charset="-122"/>
                <a:cs typeface="Arial" pitchFamily="34" charset="-120"/>
              </a:rPr>
              <a:t>CC BY-NC 4.0. If you change this material, please remove the Cityfort name or mark it as modified; changed versions are not reviewed by Cityfort.</a:t>
            </a:r>
            <a:endParaRPr lang="en-US" sz="2400" dirty="0"/>
          </a:p>
          <a:p>
            <a:pPr indent="0" marL="0">
              <a:spcAft>
                <a:spcPts val="1000"/>
              </a:spcAft>
              <a:buNone/>
            </a:pPr>
            <a:r>
              <a:rPr lang="en-US" sz="2400" dirty="0">
                <a:solidFill>
                  <a:srgbClr val="0B110A"/>
                </a:solidFill>
                <a:latin typeface="Arial" pitchFamily="34" charset="0"/>
                <a:ea typeface="Arial" pitchFamily="34" charset="-122"/>
                <a:cs typeface="Arial" pitchFamily="34" charset="-120"/>
              </a:rPr>
              <a:t>Company names are trademarks of their owners; Cityfort is not affiliated with or endorsed by them.</a:t>
            </a:r>
            <a:endParaRPr lang="en-US" sz="2400" dirty="0"/>
          </a:p>
        </p:txBody>
      </p:sp>
      <p:sp>
        <p:nvSpPr>
          <p:cNvPr id="4" name="Text 2"/>
          <p:cNvSpPr/>
          <p:nvPr/>
        </p:nvSpPr>
        <p:spPr>
          <a:xfrm>
            <a:off x="548640" y="6172200"/>
            <a:ext cx="11064240" cy="502920"/>
          </a:xfrm>
          <a:prstGeom prst="rect">
            <a:avLst/>
          </a:prstGeom>
          <a:noFill/>
          <a:ln/>
        </p:spPr>
        <p:txBody>
          <a:bodyPr wrap="square" rtlCol="0" anchor="ctr"/>
          <a:lstStyle/>
          <a:p>
            <a:pPr indent="0" marL="0">
              <a:buNone/>
            </a:pPr>
            <a:r>
              <a:rPr lang="en-US" sz="1200" dirty="0">
                <a:solidFill>
                  <a:srgbClr val="45503F"/>
                </a:solidFill>
                <a:latin typeface="Arial" pitchFamily="34" charset="0"/>
                <a:ea typeface="Arial" pitchFamily="34" charset="-122"/>
                <a:cs typeface="Arial" pitchFamily="34" charset="-120"/>
              </a:rPr>
              <a:t>For learning only. Cityfort is not a registered investment adviser or broker-dealer and does not recommend buying or selling any security. Prices shown are dated and may be out of date.</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Cityfort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Cityfort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___ makes money: slides (Cityfort for Teachers, Capstone project)</dc:title>
  <dc:subject>Students research one real company and explain how it makes money, using its $100 receipt and its Form 10-K. Template, rubric and 20-company list. Free.</dc:subject>
  <dc:creator>Cityfort</dc:creator>
  <cp:lastModifiedBy>Cityfort</cp:lastModifiedBy>
  <cp:revision>1</cp:revision>
  <dcterms:created xsi:type="dcterms:W3CDTF">2026-11-07T07:06:15Z</dcterms:created>
  <dcterms:modified xsi:type="dcterms:W3CDTF">2026-11-07T07:06:15Z</dcterms:modified>
</cp:coreProperties>
</file>