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industry, different business is a free 50-minute high school lesson (grades 9–12) on how two soda companies make money in different ways. Students compare where each $100 Coca-Cola and PepsiCo took in during FY2025 went, then use each company's Form 10-K to explain the gap without ranking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it aloud. Point to the box on the worksheet. If a question drifts to owning shares, come back to this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students one minute. Take two or three guesses. Don't confirm any yet. We come back to them at the end.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same receipt idea as Lesson 1. Each line is the dollar amount divided by the money that came in, times 100.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each company's FY2025 Form 10-K, as shown on cityfort.co. The line names in the 10-Ks: Coca-Cola says "cost of goods sold", "other operating charges" and "interest expense". PepsiCo says "cost of sales", "impairment of intangible assets", and "net interest expense and other" plus "other pension and retiree medical benefits". Coca-Cola's $100 includes revenue plus interest, equity and other income; PepsiCo's is its net revenue. PepsiCo's year ended Dec 27, 2025. Lines are rounded to 10 cents, so PepsiCo's add to $100.1.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Coca-Cola first, PepsiCo second. The two biggest gaps are in making and in selling and administration. Ask: what kind of work could cause that?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Concentrate is the flavor base. Bottlers add water and sweetener and sell the drinks. Gross profit margin means what's left from each sales dollar after making the product.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PBNA is PepsiCo's drinks unit in the US and Canada. PepsiCo also makes snacks like Lay's and Doritos. Drinks from bottlers it owns were 36% of FY2025 net revenue.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10 minutes. Walk the room. Ask each group: which lines are close, and which are far apart?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write-down lowers a brand's value on the books. No cash is paid for it that year. Coca-Cola's was a $960 million BodyArmor trademark write-down.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Coca-Cola's $100 includes other income, with a one-time $1.95 billion gain. Using revenue only removes that. The gap is still there, so Coca-Cola's other income does not explain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Groups of three. Each student says one sentence with a citation. Listen for "larger share" and "different", not ranking words.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Five minutes, alone. Version B students circle answers. Collect the worksheets.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Franchisees pay McDonald's rent and royalties. Their food and wages are not on McDonald's receipt. Chipotle's receipt shows food $29.4, labor $24.9, and rent and other restaurant costs $19.8.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student page has the instructions and receipts, never the answers.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F_TITLE">
    <p:bg>
      <p:bgPr>
        <a:solidFill>
          <a:srgbClr val="FFFFFF"/>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640080" y="1463040"/>
            <a:ext cx="10881360" cy="1463040"/>
          </a:xfrm>
          <a:prstGeom prst="rect">
            <a:avLst/>
          </a:prstGeom>
          <a:noFill/>
          <a:ln/>
        </p:spPr>
        <p:txBody>
          <a:bodyPr wrap="square" rtlCol="0"/>
          <a:lstStyle>
            <a:lvl1pPr indent="0" marL="0">
              <a:buNone/>
              <a:defRPr lang="en-US" dirty="0"/>
            </a:lvl1pPr>
          </a:lstStyle>
          <a:p>
            <a:pPr indent="0" marL="0">
              <a:buNone/>
            </a:pP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F">
    <p:bg>
      <p:bgPr>
        <a:solidFill>
          <a:srgbClr val="FFFFFF"/>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914400"/>
          </a:xfrm>
          <a:prstGeom prst="rect">
            <a:avLst/>
          </a:prstGeom>
          <a:noFill/>
          <a:ln/>
        </p:spPr>
        <p:txBody>
          <a:bodyPr wrap="square" rtlCol="0"/>
          <a:lstStyle>
            <a:lvl1pPr indent="0" marL="0">
              <a:buNone/>
              <a:defRPr lang="en-US" dirty="0"/>
            </a:lvl1pPr>
          </a:lstStyle>
          <a:p>
            <a:pPr indent="0" marL="0">
              <a:buNone/>
            </a:pP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3.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ph idx="100" type="title" hasCustomPrompt="1"/>
          </p:nvPr>
        </p:nvSpPr>
        <p:spPr>
          <a:xfrm>
            <a:off x="640080" y="1463040"/>
            <a:ext cx="10881360" cy="1463040"/>
          </a:xfrm>
          <a:prstGeom prst="rect">
            <a:avLst/>
          </a:prstGeom>
          <a:noFill/>
          <a:ln/>
        </p:spPr>
        <p:txBody>
          <a:bodyPr wrap="square" rtlCol="0"/>
          <a:lstStyle/>
          <a:p>
            <a:pPr indent="0" marL="0">
              <a:buNone/>
            </a:pPr>
            <a:r>
              <a:rPr lang="en-US" sz="4400" b="1" dirty="0">
                <a:solidFill>
                  <a:srgbClr val="0B110A"/>
                </a:solidFill>
                <a:latin typeface="Arial" pitchFamily="34" charset="0"/>
                <a:ea typeface="Arial" pitchFamily="34" charset="-122"/>
                <a:cs typeface="Arial" pitchFamily="34" charset="-120"/>
              </a:rPr>
              <a:t>Same industry, different business</a:t>
            </a:r>
            <a:endParaRPr lang="en-US" sz="4400" dirty="0"/>
          </a:p>
        </p:txBody>
      </p:sp>
      <p:sp>
        <p:nvSpPr>
          <p:cNvPr id="3" name="Text 1"/>
          <p:cNvSpPr/>
          <p:nvPr/>
        </p:nvSpPr>
        <p:spPr>
          <a:xfrm>
            <a:off x="640080" y="3017520"/>
            <a:ext cx="10881360" cy="731520"/>
          </a:xfrm>
          <a:prstGeom prst="rect">
            <a:avLst/>
          </a:prstGeom>
          <a:noFill/>
          <a:ln/>
        </p:spPr>
        <p:txBody>
          <a:bodyPr wrap="square" rtlCol="0" anchor="ctr"/>
          <a:lstStyle/>
          <a:p>
            <a:pPr indent="0" marL="0">
              <a:buNone/>
            </a:pPr>
            <a:r>
              <a:rPr lang="en-US" sz="2600" dirty="0">
                <a:solidFill>
                  <a:srgbClr val="45503F"/>
                </a:solidFill>
                <a:latin typeface="Arial" pitchFamily="34" charset="0"/>
                <a:ea typeface="Arial" pitchFamily="34" charset="-122"/>
                <a:cs typeface="Arial" pitchFamily="34" charset="-120"/>
              </a:rPr>
              <a:t>How real companies make money · Lesson 3 · Grades 9–12</a:t>
            </a:r>
            <a:endParaRPr lang="en-US" sz="2600" dirty="0"/>
          </a:p>
        </p:txBody>
      </p:sp>
      <p:sp>
        <p:nvSpPr>
          <p:cNvPr id="4" name="Text 2"/>
          <p:cNvSpPr/>
          <p:nvPr/>
        </p:nvSpPr>
        <p:spPr>
          <a:xfrm>
            <a:off x="640080" y="3840480"/>
            <a:ext cx="10881360" cy="548640"/>
          </a:xfrm>
          <a:prstGeom prst="rect">
            <a:avLst/>
          </a:prstGeom>
          <a:noFill/>
          <a:ln/>
        </p:spPr>
        <p:txBody>
          <a:bodyPr wrap="square" rtlCol="0" anchor="ctr"/>
          <a:lstStyle/>
          <a:p>
            <a:pPr indent="0" marL="0">
              <a:buNone/>
            </a:pPr>
            <a:r>
              <a:rPr lang="en-US" sz="2400" dirty="0">
                <a:solidFill>
                  <a:srgbClr val="0B110A"/>
                </a:solidFill>
                <a:latin typeface="Arial" pitchFamily="34" charset="0"/>
                <a:ea typeface="Arial" pitchFamily="34" charset="-122"/>
                <a:cs typeface="Arial" pitchFamily="34" charset="-120"/>
              </a:rPr>
              <a:t>cityfort.co/teachers/how-companies-make-money/same-industry-different-business</a:t>
            </a:r>
            <a:endParaRPr lang="en-US" sz="2400" dirty="0"/>
          </a:p>
        </p:txBody>
      </p:sp>
      <p:sp>
        <p:nvSpPr>
          <p:cNvPr id="5" name="Text 3"/>
          <p:cNvSpPr/>
          <p:nvPr/>
        </p:nvSpPr>
        <p:spPr>
          <a:xfrm>
            <a:off x="548640" y="6172200"/>
            <a:ext cx="11064240" cy="502920"/>
          </a:xfrm>
          <a:prstGeom prst="rect">
            <a:avLst/>
          </a:prstGeom>
          <a:noFill/>
          <a:ln/>
        </p:spPr>
        <p:txBody>
          <a:bodyPr wrap="square" rtlCol="0" anchor="ctr"/>
          <a:lstStyle/>
          <a:p>
            <a:pPr indent="0" marL="0">
              <a:buNone/>
            </a:pPr>
            <a:r>
              <a:rPr lang="en-US" sz="1200" dirty="0">
                <a:solidFill>
                  <a:srgbClr val="45503F"/>
                </a:solidFill>
                <a:latin typeface="Arial" pitchFamily="34" charset="0"/>
                <a:ea typeface="Arial" pitchFamily="34" charset="-122"/>
                <a:cs typeface="Arial" pitchFamily="34" charset="-120"/>
              </a:rPr>
              <a:t>For learning only. Cityfort is not a registered investment adviser or broker-dealer and does not recommend buying or selling any security. Prices shown are dated and may be out of date.</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914400"/>
          </a:xfrm>
          <a:prstGeom prst="rect">
            <a:avLst/>
          </a:prstGeom>
          <a:noFill/>
          <a:ln/>
        </p:spPr>
        <p:txBody>
          <a:bodyPr wrap="square" rtlCol="0"/>
          <a:lstStyle/>
          <a:p>
            <a:pPr indent="0" marL="0">
              <a:buNone/>
            </a:pPr>
            <a:r>
              <a:rPr lang="en-US" sz="3600" b="1" dirty="0">
                <a:solidFill>
                  <a:srgbClr val="0B110A"/>
                </a:solidFill>
                <a:latin typeface="Arial" pitchFamily="34" charset="0"/>
                <a:ea typeface="Arial" pitchFamily="34" charset="-122"/>
                <a:cs typeface="Arial" pitchFamily="34" charset="-120"/>
              </a:rPr>
              <a:t>Our ground rule</a:t>
            </a:r>
            <a:endParaRPr lang="en-US" sz="3600" dirty="0"/>
          </a:p>
        </p:txBody>
      </p:sp>
      <p:sp>
        <p:nvSpPr>
          <p:cNvPr id="3" name="Text 1"/>
          <p:cNvSpPr/>
          <p:nvPr/>
        </p:nvSpPr>
        <p:spPr>
          <a:xfrm>
            <a:off x="731520" y="1371600"/>
            <a:ext cx="10698480" cy="4480560"/>
          </a:xfrm>
          <a:prstGeom prst="rect">
            <a:avLst/>
          </a:prstGeom>
          <a:noFill/>
          <a:ln/>
        </p:spPr>
        <p:txBody>
          <a:bodyPr wrap="square" rtlCol="0" anchor="t"/>
          <a:lstStyle/>
          <a:p>
            <a:pPr marL="342900" indent="-342900">
              <a:spcAft>
                <a:spcPts val="1000"/>
              </a:spcAft>
              <a:buSzPct val="100000"/>
              <a:buChar char="•"/>
            </a:pPr>
            <a:r>
              <a:rPr lang="en-US" sz="2800" dirty="0">
                <a:solidFill>
                  <a:srgbClr val="0B110A"/>
                </a:solidFill>
                <a:latin typeface="Arial" pitchFamily="34" charset="0"/>
                <a:ea typeface="Arial" pitchFamily="34" charset="-122"/>
                <a:cs typeface="Arial" pitchFamily="34" charset="-120"/>
              </a:rPr>
              <a:t>In this lesson, we explain differences. We don't rank the companies or judge them as investments.</a:t>
            </a:r>
            <a:endParaRPr lang="en-US" sz="2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914400"/>
          </a:xfrm>
          <a:prstGeom prst="rect">
            <a:avLst/>
          </a:prstGeom>
          <a:noFill/>
          <a:ln/>
        </p:spPr>
        <p:txBody>
          <a:bodyPr wrap="square" rtlCol="0"/>
          <a:lstStyle/>
          <a:p>
            <a:pPr indent="0" marL="0">
              <a:buNone/>
            </a:pPr>
            <a:r>
              <a:rPr lang="en-US" sz="3600" b="1" dirty="0">
                <a:solidFill>
                  <a:srgbClr val="0B110A"/>
                </a:solidFill>
                <a:latin typeface="Arial" pitchFamily="34" charset="0"/>
                <a:ea typeface="Arial" pitchFamily="34" charset="-122"/>
                <a:cs typeface="Arial" pitchFamily="34" charset="-120"/>
              </a:rPr>
              <a:t>Both sell soda. Why so different?</a:t>
            </a:r>
            <a:endParaRPr lang="en-US" sz="3600" dirty="0"/>
          </a:p>
        </p:txBody>
      </p:sp>
      <p:sp>
        <p:nvSpPr>
          <p:cNvPr id="3" name="Text 1"/>
          <p:cNvSpPr/>
          <p:nvPr/>
        </p:nvSpPr>
        <p:spPr>
          <a:xfrm>
            <a:off x="731520" y="1371600"/>
            <a:ext cx="10698480" cy="4480560"/>
          </a:xfrm>
          <a:prstGeom prst="rect">
            <a:avLst/>
          </a:prstGeom>
          <a:noFill/>
          <a:ln/>
        </p:spPr>
        <p:txBody>
          <a:bodyPr wrap="square" rtlCol="0" anchor="t"/>
          <a:lstStyle/>
          <a:p>
            <a:pPr marL="342900" indent="-342900">
              <a:spcAft>
                <a:spcPts val="1000"/>
              </a:spcAft>
              <a:buSzPct val="100000"/>
              <a:buChar char="•"/>
            </a:pPr>
            <a:r>
              <a:rPr lang="en-US" sz="2800" dirty="0">
                <a:solidFill>
                  <a:srgbClr val="0B110A"/>
                </a:solidFill>
                <a:latin typeface="Arial" pitchFamily="34" charset="0"/>
                <a:ea typeface="Arial" pitchFamily="34" charset="-122"/>
                <a:cs typeface="Arial" pitchFamily="34" charset="-120"/>
              </a:rPr>
              <a:t>FY2025: Coca-Cola kept $25.3 of every $100 that came in. PepsiCo kept $8.8. Write one guess in Part A.</a:t>
            </a:r>
            <a:endParaRPr lang="en-US" sz="2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914400"/>
          </a:xfrm>
          <a:prstGeom prst="rect">
            <a:avLst/>
          </a:prstGeom>
          <a:noFill/>
          <a:ln/>
        </p:spPr>
        <p:txBody>
          <a:bodyPr wrap="square" rtlCol="0"/>
          <a:lstStyle/>
          <a:p>
            <a:pPr indent="0" marL="0">
              <a:buNone/>
            </a:pPr>
            <a:r>
              <a:rPr lang="en-US" sz="3600" b="1" dirty="0">
                <a:solidFill>
                  <a:srgbClr val="0B110A"/>
                </a:solidFill>
                <a:latin typeface="Arial" pitchFamily="34" charset="0"/>
                <a:ea typeface="Arial" pitchFamily="34" charset="-122"/>
                <a:cs typeface="Arial" pitchFamily="34" charset="-120"/>
              </a:rPr>
              <a:t>What is a receipt?</a:t>
            </a:r>
            <a:endParaRPr lang="en-US" sz="3600" dirty="0"/>
          </a:p>
        </p:txBody>
      </p:sp>
      <p:sp>
        <p:nvSpPr>
          <p:cNvPr id="3" name="Text 1"/>
          <p:cNvSpPr/>
          <p:nvPr/>
        </p:nvSpPr>
        <p:spPr>
          <a:xfrm>
            <a:off x="731520" y="1371600"/>
            <a:ext cx="10698480" cy="4480560"/>
          </a:xfrm>
          <a:prstGeom prst="rect">
            <a:avLst/>
          </a:prstGeom>
          <a:noFill/>
          <a:ln/>
        </p:spPr>
        <p:txBody>
          <a:bodyPr wrap="square" rtlCol="0" anchor="t"/>
          <a:lstStyle/>
          <a:p>
            <a:pPr marL="342900" indent="-342900">
              <a:spcAft>
                <a:spcPts val="1000"/>
              </a:spcAft>
              <a:buSzPct val="100000"/>
              <a:buChar char="•"/>
            </a:pPr>
            <a:r>
              <a:rPr lang="en-US" sz="2800" dirty="0">
                <a:solidFill>
                  <a:srgbClr val="0B110A"/>
                </a:solidFill>
                <a:latin typeface="Arial" pitchFamily="34" charset="0"/>
                <a:ea typeface="Arial" pitchFamily="34" charset="-122"/>
                <a:cs typeface="Arial" pitchFamily="34" charset="-120"/>
              </a:rPr>
              <a:t>A receipt shows where each $100 a company took in went. Costs and taxes come out first. "Kept as net income" is what's left.</a:t>
            </a:r>
            <a:endParaRPr lang="en-US" sz="2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914400"/>
          </a:xfrm>
          <a:prstGeom prst="rect">
            <a:avLst/>
          </a:prstGeom>
          <a:noFill/>
          <a:ln/>
        </p:spPr>
        <p:txBody>
          <a:bodyPr wrap="square" rtlCol="0"/>
          <a:lstStyle/>
          <a:p>
            <a:pPr indent="0" marL="0">
              <a:buNone/>
            </a:pPr>
            <a:r>
              <a:rPr lang="en-US" sz="3600" b="1" dirty="0">
                <a:solidFill>
                  <a:srgbClr val="0B110A"/>
                </a:solidFill>
                <a:latin typeface="Arial" pitchFamily="34" charset="0"/>
                <a:ea typeface="Arial" pitchFamily="34" charset="-122"/>
                <a:cs typeface="Arial" pitchFamily="34" charset="-120"/>
              </a:rPr>
              <a:t>The two receipts, FY2025</a:t>
            </a:r>
            <a:endParaRPr lang="en-US" sz="3600" dirty="0"/>
          </a:p>
        </p:txBody>
      </p:sp>
      <p:sp>
        <p:nvSpPr>
          <p:cNvPr id="3" name="Text 1"/>
          <p:cNvSpPr/>
          <p:nvPr/>
        </p:nvSpPr>
        <p:spPr>
          <a:xfrm>
            <a:off x="731520" y="1371600"/>
            <a:ext cx="10698480" cy="4480560"/>
          </a:xfrm>
          <a:prstGeom prst="rect">
            <a:avLst/>
          </a:prstGeom>
          <a:noFill/>
          <a:ln/>
        </p:spPr>
        <p:txBody>
          <a:bodyPr wrap="square" rtlCol="0" anchor="t"/>
          <a:lstStyle/>
          <a:p>
            <a:pPr marL="342900" indent="-342900">
              <a:spcAft>
                <a:spcPts val="1000"/>
              </a:spcAft>
              <a:buSzPct val="100000"/>
              <a:buChar char="•"/>
            </a:pPr>
            <a:r>
              <a:rPr lang="en-US" sz="2800" dirty="0">
                <a:solidFill>
                  <a:srgbClr val="0B110A"/>
                </a:solidFill>
                <a:latin typeface="Arial" pitchFamily="34" charset="0"/>
                <a:ea typeface="Arial" pitchFamily="34" charset="-122"/>
                <a:cs typeface="Arial" pitchFamily="34" charset="-120"/>
              </a:rPr>
              <a:t>Making the products $35.5 · $45.9 / Selling, general and administrative $28.0 · $39.8 / Other charges $2.4 · $2.1 / Interest $3.2 · $1.3 / Income tax $5.5 · $2.1 / Partners' share $0.1 · $0.1 / Kept as net income $25.3 · $8.8</a:t>
            </a:r>
            <a:endParaRPr lang="en-US" sz="2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914400"/>
          </a:xfrm>
          <a:prstGeom prst="rect">
            <a:avLst/>
          </a:prstGeom>
          <a:noFill/>
          <a:ln/>
        </p:spPr>
        <p:txBody>
          <a:bodyPr wrap="square" rtlCol="0"/>
          <a:lstStyle/>
          <a:p>
            <a:pPr indent="0" marL="0">
              <a:buNone/>
            </a:pPr>
            <a:r>
              <a:rPr lang="en-US" sz="3600" b="1" dirty="0">
                <a:solidFill>
                  <a:srgbClr val="0B110A"/>
                </a:solidFill>
                <a:latin typeface="Arial" pitchFamily="34" charset="0"/>
                <a:ea typeface="Arial" pitchFamily="34" charset="-122"/>
                <a:cs typeface="Arial" pitchFamily="34" charset="-120"/>
              </a:rPr>
              <a:t>Where the gaps are</a:t>
            </a:r>
            <a:endParaRPr lang="en-US" sz="3600" dirty="0"/>
          </a:p>
        </p:txBody>
      </p:sp>
      <p:sp>
        <p:nvSpPr>
          <p:cNvPr id="3" name="Text 1"/>
          <p:cNvSpPr/>
          <p:nvPr/>
        </p:nvSpPr>
        <p:spPr>
          <a:xfrm>
            <a:off x="731520" y="1371600"/>
            <a:ext cx="10698480" cy="4480560"/>
          </a:xfrm>
          <a:prstGeom prst="rect">
            <a:avLst/>
          </a:prstGeom>
          <a:noFill/>
          <a:ln/>
        </p:spPr>
        <p:txBody>
          <a:bodyPr wrap="square" rtlCol="0" anchor="t"/>
          <a:lstStyle/>
          <a:p>
            <a:pPr marL="342900" indent="-342900">
              <a:spcAft>
                <a:spcPts val="1000"/>
              </a:spcAft>
              <a:buSzPct val="100000"/>
              <a:buChar char="•"/>
            </a:pPr>
            <a:r>
              <a:rPr lang="en-US" sz="2800" dirty="0">
                <a:solidFill>
                  <a:srgbClr val="0B110A"/>
                </a:solidFill>
                <a:latin typeface="Arial" pitchFamily="34" charset="0"/>
                <a:ea typeface="Arial" pitchFamily="34" charset="-122"/>
                <a:cs typeface="Arial" pitchFamily="34" charset="-120"/>
              </a:rPr>
              <a:t>Making the products: $35.5 vs. $45.9. Selling, general and administrative: $28.0 vs. $39.8. Kept: $25.3 vs. $8.8. Fill in the difference column in Part B.</a:t>
            </a:r>
            <a:endParaRPr lang="en-US" sz="2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914400"/>
          </a:xfrm>
          <a:prstGeom prst="rect">
            <a:avLst/>
          </a:prstGeom>
          <a:noFill/>
          <a:ln/>
        </p:spPr>
        <p:txBody>
          <a:bodyPr wrap="square" rtlCol="0"/>
          <a:lstStyle/>
          <a:p>
            <a:pPr indent="0" marL="0">
              <a:buNone/>
            </a:pPr>
            <a:r>
              <a:rPr lang="en-US" sz="3600" b="1" dirty="0">
                <a:solidFill>
                  <a:srgbClr val="0B110A"/>
                </a:solidFill>
                <a:latin typeface="Arial" pitchFamily="34" charset="0"/>
                <a:ea typeface="Arial" pitchFamily="34" charset="-122"/>
                <a:cs typeface="Arial" pitchFamily="34" charset="-120"/>
              </a:rPr>
              <a:t>Coca-Cola, in its own words</a:t>
            </a:r>
            <a:endParaRPr lang="en-US" sz="3600" dirty="0"/>
          </a:p>
        </p:txBody>
      </p:sp>
      <p:sp>
        <p:nvSpPr>
          <p:cNvPr id="3" name="Text 1"/>
          <p:cNvSpPr/>
          <p:nvPr/>
        </p:nvSpPr>
        <p:spPr>
          <a:xfrm>
            <a:off x="731520" y="1371600"/>
            <a:ext cx="10698480" cy="4480560"/>
          </a:xfrm>
          <a:prstGeom prst="rect">
            <a:avLst/>
          </a:prstGeom>
          <a:noFill/>
          <a:ln/>
        </p:spPr>
        <p:txBody>
          <a:bodyPr wrap="square" rtlCol="0" anchor="t"/>
          <a:lstStyle/>
          <a:p>
            <a:pPr marL="342900" indent="-342900">
              <a:spcAft>
                <a:spcPts val="1000"/>
              </a:spcAft>
              <a:buSzPct val="100000"/>
              <a:buChar char="•"/>
            </a:pPr>
            <a:r>
              <a:rPr lang="en-US" sz="2800" dirty="0">
                <a:solidFill>
                  <a:srgbClr val="0B110A"/>
                </a:solidFill>
                <a:latin typeface="Arial" pitchFamily="34" charset="0"/>
                <a:ea typeface="Arial" pitchFamily="34" charset="-122"/>
                <a:cs typeface="Arial" pitchFamily="34" charset="-120"/>
              </a:rPr>
              <a:t>"Generally, finished product operations generate higher net operating revenues but lower gross profit margins than concentrate operations." Form 10-K FY2025, Item 1, page 4. Concentrate: 59% of FY2025 revenue.</a:t>
            </a:r>
            <a:endParaRPr lang="en-US"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914400"/>
          </a:xfrm>
          <a:prstGeom prst="rect">
            <a:avLst/>
          </a:prstGeom>
          <a:noFill/>
          <a:ln/>
        </p:spPr>
        <p:txBody>
          <a:bodyPr wrap="square" rtlCol="0"/>
          <a:lstStyle/>
          <a:p>
            <a:pPr indent="0" marL="0">
              <a:buNone/>
            </a:pPr>
            <a:r>
              <a:rPr lang="en-US" sz="3600" b="1" dirty="0">
                <a:solidFill>
                  <a:srgbClr val="0B110A"/>
                </a:solidFill>
                <a:latin typeface="Arial" pitchFamily="34" charset="0"/>
                <a:ea typeface="Arial" pitchFamily="34" charset="-122"/>
                <a:cs typeface="Arial" pitchFamily="34" charset="-120"/>
              </a:rPr>
              <a:t>PepsiCo, in its own words</a:t>
            </a:r>
            <a:endParaRPr lang="en-US" sz="3600" dirty="0"/>
          </a:p>
        </p:txBody>
      </p:sp>
      <p:sp>
        <p:nvSpPr>
          <p:cNvPr id="3" name="Text 1"/>
          <p:cNvSpPr/>
          <p:nvPr/>
        </p:nvSpPr>
        <p:spPr>
          <a:xfrm>
            <a:off x="731520" y="1371600"/>
            <a:ext cx="10698480" cy="4480560"/>
          </a:xfrm>
          <a:prstGeom prst="rect">
            <a:avLst/>
          </a:prstGeom>
          <a:noFill/>
          <a:ln/>
        </p:spPr>
        <p:txBody>
          <a:bodyPr wrap="square" rtlCol="0" anchor="t"/>
          <a:lstStyle/>
          <a:p>
            <a:pPr marL="342900" indent="-342900">
              <a:spcAft>
                <a:spcPts val="1000"/>
              </a:spcAft>
              <a:buSzPct val="100000"/>
              <a:buChar char="•"/>
            </a:pPr>
            <a:r>
              <a:rPr lang="en-US" sz="2800" dirty="0">
                <a:solidFill>
                  <a:srgbClr val="0B110A"/>
                </a:solidFill>
                <a:latin typeface="Arial" pitchFamily="34" charset="0"/>
                <a:ea typeface="Arial" pitchFamily="34" charset="-122"/>
                <a:cs typeface="Arial" pitchFamily="34" charset="-120"/>
              </a:rPr>
              <a:t>"PBNA operates its own bottling plants and distribution facilities and sells branded finished goods directly to independent distributors and retailers." Form 10-K FY2025, Item 1, page 3. Snacks: 58% of net revenue.</a:t>
            </a:r>
            <a:endParaRPr lang="en-US" sz="2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914400"/>
          </a:xfrm>
          <a:prstGeom prst="rect">
            <a:avLst/>
          </a:prstGeom>
          <a:noFill/>
          <a:ln/>
        </p:spPr>
        <p:txBody>
          <a:bodyPr wrap="square" rtlCol="0"/>
          <a:lstStyle/>
          <a:p>
            <a:pPr indent="0" marL="0">
              <a:buNone/>
            </a:pPr>
            <a:r>
              <a:rPr lang="en-US" sz="3600" b="1" dirty="0">
                <a:solidFill>
                  <a:srgbClr val="0B110A"/>
                </a:solidFill>
                <a:latin typeface="Arial" pitchFamily="34" charset="0"/>
                <a:ea typeface="Arial" pitchFamily="34" charset="-122"/>
                <a:cs typeface="Arial" pitchFamily="34" charset="-120"/>
              </a:rPr>
              <a:t>Sort it: Venn diagram</a:t>
            </a:r>
            <a:endParaRPr lang="en-US" sz="3600" dirty="0"/>
          </a:p>
        </p:txBody>
      </p:sp>
      <p:sp>
        <p:nvSpPr>
          <p:cNvPr id="3" name="Text 1"/>
          <p:cNvSpPr/>
          <p:nvPr/>
        </p:nvSpPr>
        <p:spPr>
          <a:xfrm>
            <a:off x="731520" y="1371600"/>
            <a:ext cx="10698480" cy="4480560"/>
          </a:xfrm>
          <a:prstGeom prst="rect">
            <a:avLst/>
          </a:prstGeom>
          <a:noFill/>
          <a:ln/>
        </p:spPr>
        <p:txBody>
          <a:bodyPr wrap="square" rtlCol="0" anchor="t"/>
          <a:lstStyle/>
          <a:p>
            <a:pPr marL="342900" indent="-342900">
              <a:spcAft>
                <a:spcPts val="1000"/>
              </a:spcAft>
              <a:buSzPct val="100000"/>
              <a:buChar char="•"/>
            </a:pPr>
            <a:r>
              <a:rPr lang="en-US" sz="2800" dirty="0">
                <a:solidFill>
                  <a:srgbClr val="0B110A"/>
                </a:solidFill>
                <a:latin typeface="Arial" pitchFamily="34" charset="0"/>
                <a:ea typeface="Arial" pitchFamily="34" charset="-122"/>
                <a:cs typeface="Arial" pitchFamily="34" charset="-120"/>
              </a:rPr>
              <a:t>Two circles: Coca-Cola and PepsiCo. Sort receipt lines and business choices. What is the same? What is different? Use Part D.</a:t>
            </a:r>
            <a:endParaRPr lang="en-US" sz="2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914400"/>
          </a:xfrm>
          <a:prstGeom prst="rect">
            <a:avLst/>
          </a:prstGeom>
          <a:noFill/>
          <a:ln/>
        </p:spPr>
        <p:txBody>
          <a:bodyPr wrap="square" rtlCol="0"/>
          <a:lstStyle/>
          <a:p>
            <a:pPr indent="0" marL="0">
              <a:buNone/>
            </a:pPr>
            <a:r>
              <a:rPr lang="en-US" sz="3600" b="1" dirty="0">
                <a:solidFill>
                  <a:srgbClr val="0B110A"/>
                </a:solidFill>
                <a:latin typeface="Arial" pitchFamily="34" charset="0"/>
                <a:ea typeface="Arial" pitchFamily="34" charset="-122"/>
                <a:cs typeface="Arial" pitchFamily="34" charset="-120"/>
              </a:rPr>
              <a:t>Both wrote down a drinks brand</a:t>
            </a:r>
            <a:endParaRPr lang="en-US" sz="3600" dirty="0"/>
          </a:p>
        </p:txBody>
      </p:sp>
      <p:sp>
        <p:nvSpPr>
          <p:cNvPr id="3" name="Text 1"/>
          <p:cNvSpPr/>
          <p:nvPr/>
        </p:nvSpPr>
        <p:spPr>
          <a:xfrm>
            <a:off x="731520" y="1371600"/>
            <a:ext cx="10698480" cy="4480560"/>
          </a:xfrm>
          <a:prstGeom prst="rect">
            <a:avLst/>
          </a:prstGeom>
          <a:noFill/>
          <a:ln/>
        </p:spPr>
        <p:txBody>
          <a:bodyPr wrap="square" rtlCol="0" anchor="t"/>
          <a:lstStyle/>
          <a:p>
            <a:pPr marL="342900" indent="-342900">
              <a:spcAft>
                <a:spcPts val="1000"/>
              </a:spcAft>
              <a:buSzPct val="100000"/>
              <a:buChar char="•"/>
            </a:pPr>
            <a:r>
              <a:rPr lang="en-US" sz="2800" dirty="0">
                <a:solidFill>
                  <a:srgbClr val="0B110A"/>
                </a:solidFill>
                <a:latin typeface="Arial" pitchFamily="34" charset="0"/>
                <a:ea typeface="Arial" pitchFamily="34" charset="-122"/>
                <a:cs typeface="Arial" pitchFamily="34" charset="-120"/>
              </a:rPr>
              <a:t>Coca-Cola, other operating charges: $2.4 (mostly BodyArmor). PepsiCo, brand write-downs: $2.1 (mainly Rockstar). Close amounts, so this line doesn't explain the gap.</a:t>
            </a:r>
            <a:endParaRPr lang="en-US" sz="2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914400"/>
          </a:xfrm>
          <a:prstGeom prst="rect">
            <a:avLst/>
          </a:prstGeom>
          <a:noFill/>
          <a:ln/>
        </p:spPr>
        <p:txBody>
          <a:bodyPr wrap="square" rtlCol="0"/>
          <a:lstStyle/>
          <a:p>
            <a:pPr indent="0" marL="0">
              <a:buNone/>
            </a:pPr>
            <a:r>
              <a:rPr lang="en-US" sz="3600" b="1" dirty="0">
                <a:solidFill>
                  <a:srgbClr val="0B110A"/>
                </a:solidFill>
                <a:latin typeface="Arial" pitchFamily="34" charset="0"/>
                <a:ea typeface="Arial" pitchFamily="34" charset="-122"/>
                <a:cs typeface="Arial" pitchFamily="34" charset="-120"/>
              </a:rPr>
              <a:t>A same-basis check</a:t>
            </a:r>
            <a:endParaRPr lang="en-US" sz="3600" dirty="0"/>
          </a:p>
        </p:txBody>
      </p:sp>
      <p:sp>
        <p:nvSpPr>
          <p:cNvPr id="3" name="Text 1"/>
          <p:cNvSpPr/>
          <p:nvPr/>
        </p:nvSpPr>
        <p:spPr>
          <a:xfrm>
            <a:off x="731520" y="1371600"/>
            <a:ext cx="10698480" cy="4480560"/>
          </a:xfrm>
          <a:prstGeom prst="rect">
            <a:avLst/>
          </a:prstGeom>
          <a:noFill/>
          <a:ln/>
        </p:spPr>
        <p:txBody>
          <a:bodyPr wrap="square" rtlCol="0" anchor="t"/>
          <a:lstStyle/>
          <a:p>
            <a:pPr marL="342900" indent="-342900">
              <a:spcAft>
                <a:spcPts val="1000"/>
              </a:spcAft>
              <a:buSzPct val="100000"/>
              <a:buChar char="•"/>
            </a:pPr>
            <a:r>
              <a:rPr lang="en-US" sz="2800" dirty="0">
                <a:solidFill>
                  <a:srgbClr val="0B110A"/>
                </a:solidFill>
                <a:latin typeface="Arial" pitchFamily="34" charset="0"/>
                <a:ea typeface="Arial" pitchFamily="34" charset="-122"/>
                <a:cs typeface="Arial" pitchFamily="34" charset="-120"/>
              </a:rPr>
              <a:t>Operating income per $100 of revenue, FY2025: Coca-Cola $28.71. PepsiCo $12.24. The gap is still there.</a:t>
            </a:r>
            <a:endParaRPr lang="en-US" sz="2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914400"/>
          </a:xfrm>
          <a:prstGeom prst="rect">
            <a:avLst/>
          </a:prstGeom>
          <a:noFill/>
          <a:ln/>
        </p:spPr>
        <p:txBody>
          <a:bodyPr wrap="square" rtlCol="0"/>
          <a:lstStyle/>
          <a:p>
            <a:pPr indent="0" marL="0">
              <a:buNone/>
            </a:pPr>
            <a:r>
              <a:rPr lang="en-US" sz="3600" b="1" dirty="0">
                <a:solidFill>
                  <a:srgbClr val="0B110A"/>
                </a:solidFill>
                <a:latin typeface="Arial" pitchFamily="34" charset="0"/>
                <a:ea typeface="Arial" pitchFamily="34" charset="-122"/>
                <a:cs typeface="Arial" pitchFamily="34" charset="-120"/>
              </a:rPr>
              <a:t>Talk it through</a:t>
            </a:r>
            <a:endParaRPr lang="en-US" sz="3600" dirty="0"/>
          </a:p>
        </p:txBody>
      </p:sp>
      <p:sp>
        <p:nvSpPr>
          <p:cNvPr id="3" name="Text 1"/>
          <p:cNvSpPr/>
          <p:nvPr/>
        </p:nvSpPr>
        <p:spPr>
          <a:xfrm>
            <a:off x="731520" y="1371600"/>
            <a:ext cx="10698480" cy="4480560"/>
          </a:xfrm>
          <a:prstGeom prst="rect">
            <a:avLst/>
          </a:prstGeom>
          <a:noFill/>
          <a:ln/>
        </p:spPr>
        <p:txBody>
          <a:bodyPr wrap="square" rtlCol="0" anchor="t"/>
          <a:lstStyle/>
          <a:p>
            <a:pPr marL="342900" indent="-342900">
              <a:spcAft>
                <a:spcPts val="1000"/>
              </a:spcAft>
              <a:buSzPct val="100000"/>
              <a:buChar char="•"/>
            </a:pPr>
            <a:r>
              <a:rPr lang="en-US" sz="2800" dirty="0">
                <a:solidFill>
                  <a:srgbClr val="0B110A"/>
                </a:solidFill>
                <a:latin typeface="Arial" pitchFamily="34" charset="0"/>
                <a:ea typeface="Arial" pitchFamily="34" charset="-122"/>
                <a:cs typeface="Arial" pitchFamily="34" charset="-120"/>
              </a:rPr>
              <a:t>"___ spends more of each $100 on ___ because its business ___." "The 10-K says ___ (Item ___, page ___)." "These two lines are close: ___. So they don't explain the gap."</a:t>
            </a:r>
            <a:endParaRPr lang="en-US" sz="2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914400"/>
          </a:xfrm>
          <a:prstGeom prst="rect">
            <a:avLst/>
          </a:prstGeom>
          <a:noFill/>
          <a:ln/>
        </p:spPr>
        <p:txBody>
          <a:bodyPr wrap="square" rtlCol="0"/>
          <a:lstStyle/>
          <a:p>
            <a:pPr indent="0" marL="0">
              <a:buNone/>
            </a:pPr>
            <a:r>
              <a:rPr lang="en-US" sz="3600" b="1" dirty="0">
                <a:solidFill>
                  <a:srgbClr val="0B110A"/>
                </a:solidFill>
                <a:latin typeface="Arial" pitchFamily="34" charset="0"/>
                <a:ea typeface="Arial" pitchFamily="34" charset="-122"/>
                <a:cs typeface="Arial" pitchFamily="34" charset="-120"/>
              </a:rPr>
              <a:t>Exit ticket</a:t>
            </a:r>
            <a:endParaRPr lang="en-US" sz="3600" dirty="0"/>
          </a:p>
        </p:txBody>
      </p:sp>
      <p:sp>
        <p:nvSpPr>
          <p:cNvPr id="3" name="Text 1"/>
          <p:cNvSpPr/>
          <p:nvPr/>
        </p:nvSpPr>
        <p:spPr>
          <a:xfrm>
            <a:off x="731520" y="1371600"/>
            <a:ext cx="10698480" cy="4480560"/>
          </a:xfrm>
          <a:prstGeom prst="rect">
            <a:avLst/>
          </a:prstGeom>
          <a:noFill/>
          <a:ln/>
        </p:spPr>
        <p:txBody>
          <a:bodyPr wrap="square" rtlCol="0" anchor="t"/>
          <a:lstStyle/>
          <a:p>
            <a:pPr marL="342900" indent="-342900">
              <a:spcAft>
                <a:spcPts val="1000"/>
              </a:spcAft>
              <a:buSzPct val="100000"/>
              <a:buChar char="•"/>
            </a:pPr>
            <a:r>
              <a:rPr lang="en-US" sz="2800" dirty="0">
                <a:solidFill>
                  <a:srgbClr val="0B110A"/>
                </a:solidFill>
                <a:latin typeface="Arial" pitchFamily="34" charset="0"/>
                <a:ea typeface="Arial" pitchFamily="34" charset="-122"/>
                <a:cs typeface="Arial" pitchFamily="34" charset="-120"/>
              </a:rPr>
              <a:t>1. One business choice that explains the gap. 2. One line that is close, and why it doesn't explain the gap. 3. Your citation: company, Item, page.</a:t>
            </a:r>
            <a:endParaRPr lang="en-US" sz="2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914400"/>
          </a:xfrm>
          <a:prstGeom prst="rect">
            <a:avLst/>
          </a:prstGeom>
          <a:noFill/>
          <a:ln/>
        </p:spPr>
        <p:txBody>
          <a:bodyPr wrap="square" rtlCol="0"/>
          <a:lstStyle/>
          <a:p>
            <a:pPr indent="0" marL="0">
              <a:buNone/>
            </a:pPr>
            <a:r>
              <a:rPr lang="en-US" sz="3600" b="1" dirty="0">
                <a:solidFill>
                  <a:srgbClr val="0B110A"/>
                </a:solidFill>
                <a:latin typeface="Arial" pitchFamily="34" charset="0"/>
                <a:ea typeface="Arial" pitchFamily="34" charset="-122"/>
                <a:cs typeface="Arial" pitchFamily="34" charset="-120"/>
              </a:rPr>
              <a:t>Extension: McDonald's vs. Chipotle</a:t>
            </a:r>
            <a:endParaRPr lang="en-US" sz="3600" dirty="0"/>
          </a:p>
        </p:txBody>
      </p:sp>
      <p:sp>
        <p:nvSpPr>
          <p:cNvPr id="3" name="Text 1"/>
          <p:cNvSpPr/>
          <p:nvPr/>
        </p:nvSpPr>
        <p:spPr>
          <a:xfrm>
            <a:off x="731520" y="1371600"/>
            <a:ext cx="10698480" cy="4480560"/>
          </a:xfrm>
          <a:prstGeom prst="rect">
            <a:avLst/>
          </a:prstGeom>
          <a:noFill/>
          <a:ln/>
        </p:spPr>
        <p:txBody>
          <a:bodyPr wrap="square" rtlCol="0" anchor="t"/>
          <a:lstStyle/>
          <a:p>
            <a:pPr marL="342900" indent="-342900">
              <a:spcAft>
                <a:spcPts val="1000"/>
              </a:spcAft>
              <a:buSzPct val="100000"/>
              <a:buChar char="•"/>
            </a:pPr>
            <a:r>
              <a:rPr lang="en-US" sz="2800" dirty="0">
                <a:solidFill>
                  <a:srgbClr val="0B110A"/>
                </a:solidFill>
                <a:latin typeface="Arial" pitchFamily="34" charset="0"/>
                <a:ea typeface="Arial" pitchFamily="34" charset="-122"/>
                <a:cs typeface="Arial" pitchFamily="34" charset="-120"/>
              </a:rPr>
              <a:t>FY2025: McDonald's kept $31.7 of every $100. Chipotle kept $12.8. Franchisees ran about 95% of McDonald's restaurants. Chipotle owns and runs all its restaurants in the U.S. and Canada. Why do the receipts differ?</a:t>
            </a:r>
            <a:endParaRPr lang="en-US" sz="2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914400"/>
          </a:xfrm>
          <a:prstGeom prst="rect">
            <a:avLst/>
          </a:prstGeom>
          <a:noFill/>
          <a:ln/>
        </p:spPr>
        <p:txBody>
          <a:bodyPr wrap="square" rtlCol="0"/>
          <a:lstStyle/>
          <a:p>
            <a:pPr indent="0" marL="0">
              <a:buNone/>
            </a:pPr>
            <a:r>
              <a:rPr lang="en-US" sz="3600" b="1" dirty="0">
                <a:solidFill>
                  <a:srgbClr val="0B110A"/>
                </a:solidFill>
                <a:latin typeface="Arial" pitchFamily="34" charset="0"/>
                <a:ea typeface="Arial" pitchFamily="34" charset="-122"/>
                <a:cs typeface="Arial" pitchFamily="34" charset="-120"/>
              </a:rPr>
              <a:t>Open the student page</a:t>
            </a:r>
            <a:endParaRPr lang="en-US" sz="3600" dirty="0"/>
          </a:p>
        </p:txBody>
      </p:sp>
      <p:pic>
        <p:nvPicPr>
          <p:cNvPr id="3" name="Image 0" descr="QR code that opens the student page: cityfort.co/class/compare">    </p:cNvPr>
          <p:cNvPicPr>
            <a:picLocks noChangeAspect="1"/>
          </p:cNvPicPr>
          <p:nvPr/>
        </p:nvPicPr>
        <p:blipFill>
          <a:blip r:embed="rId1"/>
          <a:stretch>
            <a:fillRect/>
          </a:stretch>
        </p:blipFill>
        <p:spPr>
          <a:xfrm>
            <a:off x="731520" y="1463040"/>
            <a:ext cx="3291840" cy="3291840"/>
          </a:xfrm>
          <a:prstGeom prst="rect">
            <a:avLst/>
          </a:prstGeom>
        </p:spPr>
      </p:pic>
      <p:sp>
        <p:nvSpPr>
          <p:cNvPr id="4" name="Text 1"/>
          <p:cNvSpPr/>
          <p:nvPr/>
        </p:nvSpPr>
        <p:spPr>
          <a:xfrm>
            <a:off x="4480560" y="2194560"/>
            <a:ext cx="7132320" cy="1828800"/>
          </a:xfrm>
          <a:prstGeom prst="rect">
            <a:avLst/>
          </a:prstGeom>
          <a:noFill/>
          <a:ln/>
        </p:spPr>
        <p:txBody>
          <a:bodyPr wrap="square" rtlCol="0" anchor="ctr"/>
          <a:lstStyle/>
          <a:p>
            <a:pPr indent="0" marL="0">
              <a:buNone/>
            </a:pPr>
            <a:r>
              <a:rPr lang="en-US" sz="2800" dirty="0">
                <a:solidFill>
                  <a:srgbClr val="0B110A"/>
                </a:solidFill>
                <a:latin typeface="Arial" pitchFamily="34" charset="0"/>
                <a:ea typeface="Arial" pitchFamily="34" charset="-122"/>
                <a:cs typeface="Arial" pitchFamily="34" charset="-120"/>
              </a:rPr>
              <a:t>Scan the code or type: cityfort.co/class/compare</a:t>
            </a:r>
            <a:endParaRPr lang="en-US" sz="2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914400"/>
          </a:xfrm>
          <a:prstGeom prst="rect">
            <a:avLst/>
          </a:prstGeom>
          <a:noFill/>
          <a:ln/>
        </p:spPr>
        <p:txBody>
          <a:bodyPr wrap="square" rtlCol="0"/>
          <a:lstStyle/>
          <a:p>
            <a:pPr indent="0" marL="0">
              <a:buNone/>
            </a:pPr>
            <a:r>
              <a:rPr lang="en-US" sz="3600" b="1" dirty="0">
                <a:solidFill>
                  <a:srgbClr val="0B110A"/>
                </a:solidFill>
                <a:latin typeface="Arial" pitchFamily="34" charset="0"/>
                <a:ea typeface="Arial" pitchFamily="34" charset="-122"/>
                <a:cs typeface="Arial" pitchFamily="34" charset="-120"/>
              </a:rPr>
              <a:t>About this lesson</a:t>
            </a:r>
            <a:endParaRPr lang="en-US" sz="3600" dirty="0"/>
          </a:p>
        </p:txBody>
      </p:sp>
      <p:sp>
        <p:nvSpPr>
          <p:cNvPr id="3" name="Text 1"/>
          <p:cNvSpPr/>
          <p:nvPr/>
        </p:nvSpPr>
        <p:spPr>
          <a:xfrm>
            <a:off x="731520" y="1371600"/>
            <a:ext cx="10698480" cy="4480560"/>
          </a:xfrm>
          <a:prstGeom prst="rect">
            <a:avLst/>
          </a:prstGeom>
          <a:noFill/>
          <a:ln/>
        </p:spPr>
        <p:txBody>
          <a:bodyPr wrap="square" rtlCol="0" anchor="t"/>
          <a:lstStyle/>
          <a:p>
            <a:pPr indent="0" marL="0">
              <a:spcAft>
                <a:spcPts val="1000"/>
              </a:spcAft>
              <a:buNone/>
            </a:pPr>
            <a:r>
              <a:rPr lang="en-US" sz="2400" dirty="0">
                <a:solidFill>
                  <a:srgbClr val="0B110A"/>
                </a:solidFill>
                <a:latin typeface="Arial" pitchFamily="34" charset="0"/>
                <a:ea typeface="Arial" pitchFamily="34" charset="-122"/>
                <a:cs typeface="Arial" pitchFamily="34" charset="-120"/>
              </a:rPr>
              <a:t>"How real companies make money: Lesson 3 – Same industry, different business" by Cityfort (cityfort.co/teachers/how-companies-make-money/same-industry-different-business), CC BY-NC 4.0. Data from Coca-Cola's FY2025 Form 10-K, filed Feb 20, 2026; PepsiCo's FY2025 Form 10-K, filed Feb 3, 2026; McDonald's FY2025 Form 10-K, filed Feb 24, 2026; Chipotle's FY2025 Form 10-K, filed Feb 4, 2026; Chipotle's Q3 FY2026 Form 10-Q, filed Oct 29, 2026; Costco's FY2026 Form 10-K, filed Oct 7, 2026; and Walmart's FY2026 Form 10-K, filed Mar 13, 2026.</a:t>
            </a:r>
            <a:endParaRPr lang="en-US" sz="2400" dirty="0"/>
          </a:p>
          <a:p>
            <a:pPr indent="0" marL="0">
              <a:spcAft>
                <a:spcPts val="1000"/>
              </a:spcAft>
              <a:buNone/>
            </a:pPr>
            <a:r>
              <a:rPr lang="en-US" sz="2400" dirty="0">
                <a:solidFill>
                  <a:srgbClr val="0B110A"/>
                </a:solidFill>
                <a:latin typeface="Arial" pitchFamily="34" charset="0"/>
                <a:ea typeface="Arial" pitchFamily="34" charset="-122"/>
                <a:cs typeface="Arial" pitchFamily="34" charset="-120"/>
              </a:rPr>
              <a:t>CC BY-NC 4.0. If you change this material, please remove the Cityfort name or mark it as modified; changed versions are not reviewed by Cityfort.</a:t>
            </a:r>
            <a:endParaRPr lang="en-US" sz="2400" dirty="0"/>
          </a:p>
          <a:p>
            <a:pPr indent="0" marL="0">
              <a:spcAft>
                <a:spcPts val="1000"/>
              </a:spcAft>
              <a:buNone/>
            </a:pPr>
            <a:r>
              <a:rPr lang="en-US" sz="2400" dirty="0">
                <a:solidFill>
                  <a:srgbClr val="0B110A"/>
                </a:solidFill>
                <a:latin typeface="Arial" pitchFamily="34" charset="0"/>
                <a:ea typeface="Arial" pitchFamily="34" charset="-122"/>
                <a:cs typeface="Arial" pitchFamily="34" charset="-120"/>
              </a:rPr>
              <a:t>Company names are trademarks of their owners; Cityfort is not affiliated with or endorsed by them.</a:t>
            </a:r>
            <a:endParaRPr lang="en-US" sz="2400" dirty="0"/>
          </a:p>
        </p:txBody>
      </p:sp>
      <p:sp>
        <p:nvSpPr>
          <p:cNvPr id="4" name="Text 2"/>
          <p:cNvSpPr/>
          <p:nvPr/>
        </p:nvSpPr>
        <p:spPr>
          <a:xfrm>
            <a:off x="548640" y="6172200"/>
            <a:ext cx="11064240" cy="502920"/>
          </a:xfrm>
          <a:prstGeom prst="rect">
            <a:avLst/>
          </a:prstGeom>
          <a:noFill/>
          <a:ln/>
        </p:spPr>
        <p:txBody>
          <a:bodyPr wrap="square" rtlCol="0" anchor="ctr"/>
          <a:lstStyle/>
          <a:p>
            <a:pPr indent="0" marL="0">
              <a:buNone/>
            </a:pPr>
            <a:r>
              <a:rPr lang="en-US" sz="1200" dirty="0">
                <a:solidFill>
                  <a:srgbClr val="45503F"/>
                </a:solidFill>
                <a:latin typeface="Arial" pitchFamily="34" charset="0"/>
                <a:ea typeface="Arial" pitchFamily="34" charset="-122"/>
                <a:cs typeface="Arial" pitchFamily="34" charset="-120"/>
              </a:rPr>
              <a:t>For learning only. Cityfort is not a registered investment adviser or broker-dealer and does not recommend buying or selling any security. Prices shown are dated and may be out of date.</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Cityfort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Cityfort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Same industry, different business: slides (Cityfort for Teachers, Lesson 3)</dc:title>
  <dc:subject>Students compare where each $100 Coca-Cola and PepsiCo took in went in FY2025, read their 10-Ks and explain the gap without ranking. Free 50-minute lesson.</dc:subject>
  <dc:creator>Cityfort</dc:creator>
  <cp:lastModifiedBy>Cityfort</cp:lastModifiedBy>
  <cp:revision>1</cp:revision>
  <dcterms:created xsi:type="dcterms:W3CDTF">2026-11-07T07:11:27Z</dcterms:created>
  <dcterms:modified xsi:type="dcterms:W3CDTF">2026-11-07T07:11:27Z</dcterms:modified>
</cp:coreProperties>
</file>